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62"/>
  </p:notesMasterIdLst>
  <p:sldIdLst>
    <p:sldId id="1643" r:id="rId2"/>
    <p:sldId id="1606" r:id="rId3"/>
    <p:sldId id="1644" r:id="rId4"/>
    <p:sldId id="1493" r:id="rId5"/>
    <p:sldId id="1590" r:id="rId6"/>
    <p:sldId id="1587" r:id="rId7"/>
    <p:sldId id="1588" r:id="rId8"/>
    <p:sldId id="1577" r:id="rId9"/>
    <p:sldId id="1645" r:id="rId10"/>
    <p:sldId id="1646" r:id="rId11"/>
    <p:sldId id="1589" r:id="rId12"/>
    <p:sldId id="1579" r:id="rId13"/>
    <p:sldId id="1580" r:id="rId14"/>
    <p:sldId id="1625" r:id="rId15"/>
    <p:sldId id="1642" r:id="rId16"/>
    <p:sldId id="1610" r:id="rId17"/>
    <p:sldId id="1535" r:id="rId18"/>
    <p:sldId id="1501" r:id="rId19"/>
    <p:sldId id="1555" r:id="rId20"/>
    <p:sldId id="1539" r:id="rId21"/>
    <p:sldId id="1586" r:id="rId22"/>
    <p:sldId id="1557" r:id="rId23"/>
    <p:sldId id="1599" r:id="rId24"/>
    <p:sldId id="1611" r:id="rId25"/>
    <p:sldId id="1560" r:id="rId26"/>
    <p:sldId id="1503" r:id="rId27"/>
    <p:sldId id="1562" r:id="rId28"/>
    <p:sldId id="1504" r:id="rId29"/>
    <p:sldId id="1568" r:id="rId30"/>
    <p:sldId id="1612" r:id="rId31"/>
    <p:sldId id="1563" r:id="rId32"/>
    <p:sldId id="1613" r:id="rId33"/>
    <p:sldId id="1564" r:id="rId34"/>
    <p:sldId id="1565" r:id="rId35"/>
    <p:sldId id="1614" r:id="rId36"/>
    <p:sldId id="1566" r:id="rId37"/>
    <p:sldId id="1615" r:id="rId38"/>
    <p:sldId id="1567" r:id="rId39"/>
    <p:sldId id="1605" r:id="rId40"/>
    <p:sldId id="1591" r:id="rId41"/>
    <p:sldId id="1569" r:id="rId42"/>
    <p:sldId id="1592" r:id="rId43"/>
    <p:sldId id="1616" r:id="rId44"/>
    <p:sldId id="1571" r:id="rId45"/>
    <p:sldId id="1572" r:id="rId46"/>
    <p:sldId id="1574" r:id="rId47"/>
    <p:sldId id="1617" r:id="rId48"/>
    <p:sldId id="1570" r:id="rId49"/>
    <p:sldId id="1595" r:id="rId50"/>
    <p:sldId id="1618" r:id="rId51"/>
    <p:sldId id="1596" r:id="rId52"/>
    <p:sldId id="1576" r:id="rId53"/>
    <p:sldId id="1581" r:id="rId54"/>
    <p:sldId id="1619" r:id="rId55"/>
    <p:sldId id="1621" r:id="rId56"/>
    <p:sldId id="1583" r:id="rId57"/>
    <p:sldId id="1582" r:id="rId58"/>
    <p:sldId id="1585" r:id="rId59"/>
    <p:sldId id="1542" r:id="rId60"/>
    <p:sldId id="155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9"/>
    <p:restoredTop sz="50971" autoAdjust="0"/>
  </p:normalViewPr>
  <p:slideViewPr>
    <p:cSldViewPr snapToGrid="0" snapToObjects="1">
      <p:cViewPr varScale="1">
        <p:scale>
          <a:sx n="56" d="100"/>
          <a:sy n="56" d="100"/>
        </p:scale>
        <p:origin x="1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4FDDD-3B8C-774C-B141-3BF7F5C9F31E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3BF149-8011-4D48-B7C9-2E06A1EA4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1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alancecareers.com/what-is-github-and-why-should-i-use-it-2071946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67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Have you used Github before to work collaboratively on code?</a:t>
            </a:r>
          </a:p>
          <a:p>
            <a:r>
              <a:rPr lang="en-US"/>
              <a:t>https://www.polleverywhere.com/multiple_choice_polls/8Sqp1axd1cuQT688DTRNn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64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A008B-CE25-764B-96F1-C0AE58E964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90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Explains who is editing the repo</a:t>
            </a:r>
          </a:p>
          <a:p>
            <a:pPr marL="228600" indent="-228600">
              <a:buAutoNum type="arabicPeriod"/>
            </a:pPr>
            <a:r>
              <a:rPr lang="en-US" dirty="0"/>
              <a:t>Initializes a new git repository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A008B-CE25-764B-96F1-C0AE58E964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83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A008B-CE25-764B-96F1-C0AE58E964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01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2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How were the DCC and Github demos for you?</a:t>
            </a:r>
          </a:p>
          <a:p>
            <a:r>
              <a:rPr lang="en-US"/>
              <a:t>https://www.polleverywhere.com/multiple_choice_polls/n8lftKuT9D4ylCF4EjfWW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58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5C432-BA30-4A08-88CB-2F7FAC6941F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49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38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99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78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77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03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AH/VH- auditory or visual hallucinations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4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63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76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Quiz will have to give examples of all four of these types of EHR modelling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44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Retrospective: using past data</a:t>
            </a:r>
          </a:p>
          <a:p>
            <a:r>
              <a:rPr lang="en-US" dirty="0"/>
              <a:t>Prospective: at this point in time and looking forward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73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987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093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362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55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634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96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381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406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547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12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9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01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369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970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31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5C432-BA30-4A08-88CB-2F7FAC6941F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499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247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947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063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341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5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476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477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973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8234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73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5C432-BA30-4A08-88CB-2F7FAC6941F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44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576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163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35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961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87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132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164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93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022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2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https://www.thebalancecareers.com/what-is-github-and-why-should-i-use-it-2071946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A008B-CE25-764B-96F1-C0AE58E964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826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86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A008B-CE25-764B-96F1-C0AE58E964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17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A008B-CE25-764B-96F1-C0AE58E964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62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Have you used Github before to version control your own code?</a:t>
            </a:r>
          </a:p>
          <a:p>
            <a:r>
              <a:rPr lang="en-US"/>
              <a:t>https://www.polleverywhere.com/multiple_choice_polls/F2AKaKNoTD1lqHgarQbOA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F149-8011-4D48-B7C9-2E06A1EA44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73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8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6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6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3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2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1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7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F692A2E-DA3C-754A-ACA8-6CD447D43064}"/>
              </a:ext>
            </a:extLst>
          </p:cNvPr>
          <p:cNvSpPr txBox="1">
            <a:spLocks/>
          </p:cNvSpPr>
          <p:nvPr userDrawn="1"/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08/28/2019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A1DD958-2370-AA4C-A6B1-D4726DEF1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19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6"/>
            <a:ext cx="27432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6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DD5C7F7-54A1-C749-8649-4066F1FBCDD3}"/>
              </a:ext>
            </a:extLst>
          </p:cNvPr>
          <p:cNvSpPr txBox="1">
            <a:spLocks/>
          </p:cNvSpPr>
          <p:nvPr userDrawn="1"/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08/28/2019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DF0FD57-5A81-644E-88CB-49AC1DAD9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15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9A93-A78E-4C10-BBE3-4AB7A75BFB9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24933" y="326169"/>
            <a:ext cx="10828867" cy="392097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4933" y="718267"/>
            <a:ext cx="10828867" cy="49383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1DE3F24-1CC5-2F4D-BD51-9DDD3E9D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08/28/2019</a:t>
            </a:r>
          </a:p>
        </p:txBody>
      </p:sp>
    </p:spTree>
    <p:extLst>
      <p:ext uri="{BB962C8B-B14F-4D97-AF65-F5344CB8AC3E}">
        <p14:creationId xmlns:p14="http://schemas.microsoft.com/office/powerpoint/2010/main" val="764230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9A93-A78E-4C10-BBE3-4AB7A75BFB9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24933" y="326169"/>
            <a:ext cx="10828867" cy="392097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4933" y="718267"/>
            <a:ext cx="10828867" cy="49383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0401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9A93-A78E-4C10-BBE3-4AB7A75BFB9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24933" y="326169"/>
            <a:ext cx="10828867" cy="392097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4933" y="718267"/>
            <a:ext cx="10828867" cy="49383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505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300"/>
              </a:spcBef>
              <a:defRPr sz="3200"/>
            </a:lvl1pPr>
            <a:lvl2pPr>
              <a:spcBef>
                <a:spcPts val="300"/>
              </a:spcBef>
              <a:defRPr sz="3200"/>
            </a:lvl2pPr>
            <a:lvl3pPr>
              <a:spcBef>
                <a:spcPts val="300"/>
              </a:spcBef>
              <a:defRPr sz="2400"/>
            </a:lvl3pPr>
            <a:lvl4pPr>
              <a:spcBef>
                <a:spcPts val="300"/>
              </a:spcBef>
              <a:defRPr sz="2000"/>
            </a:lvl4pPr>
            <a:lvl5pPr>
              <a:spcBef>
                <a:spcPts val="300"/>
              </a:spcBef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BF843D-94BA-7D48-8053-AD3B7AC2D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3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28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664">
                <a:solidFill>
                  <a:schemeClr val="tx1">
                    <a:tint val="75000"/>
                  </a:schemeClr>
                </a:solidFill>
              </a:defRPr>
            </a:lvl1pPr>
            <a:lvl2pPr marL="608901" indent="0">
              <a:buNone/>
              <a:defRPr sz="2397">
                <a:solidFill>
                  <a:schemeClr val="tx1">
                    <a:tint val="75000"/>
                  </a:schemeClr>
                </a:solidFill>
              </a:defRPr>
            </a:lvl2pPr>
            <a:lvl3pPr marL="1217802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6702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4pPr>
            <a:lvl5pPr marL="2435603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5pPr>
            <a:lvl6pPr marL="3044504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6pPr>
            <a:lvl7pPr marL="3653405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7pPr>
            <a:lvl8pPr marL="4262305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8pPr>
            <a:lvl9pPr marL="4871206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AC17F81-6D3C-A04F-9781-0611C0DE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200BDC9-1C81-7C44-9C6F-128407ADEE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09/04/19</a:t>
            </a:r>
          </a:p>
        </p:txBody>
      </p:sp>
    </p:spTree>
    <p:extLst>
      <p:ext uri="{BB962C8B-B14F-4D97-AF65-F5344CB8AC3E}">
        <p14:creationId xmlns:p14="http://schemas.microsoft.com/office/powerpoint/2010/main" val="1013538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29"/>
            </a:lvl1pPr>
            <a:lvl2pPr>
              <a:defRPr sz="3197"/>
            </a:lvl2pPr>
            <a:lvl3pPr>
              <a:defRPr sz="2664"/>
            </a:lvl3pPr>
            <a:lvl4pPr>
              <a:defRPr sz="2397"/>
            </a:lvl4pPr>
            <a:lvl5pPr>
              <a:defRPr sz="2397"/>
            </a:lvl5pPr>
            <a:lvl6pPr>
              <a:defRPr sz="2397"/>
            </a:lvl6pPr>
            <a:lvl7pPr>
              <a:defRPr sz="2397"/>
            </a:lvl7pPr>
            <a:lvl8pPr>
              <a:defRPr sz="2397"/>
            </a:lvl8pPr>
            <a:lvl9pPr>
              <a:defRPr sz="239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29"/>
            </a:lvl1pPr>
            <a:lvl2pPr>
              <a:defRPr sz="3197"/>
            </a:lvl2pPr>
            <a:lvl3pPr>
              <a:defRPr sz="2664"/>
            </a:lvl3pPr>
            <a:lvl4pPr>
              <a:defRPr sz="2397"/>
            </a:lvl4pPr>
            <a:lvl5pPr>
              <a:defRPr sz="2397"/>
            </a:lvl5pPr>
            <a:lvl6pPr>
              <a:defRPr sz="2397"/>
            </a:lvl6pPr>
            <a:lvl7pPr>
              <a:defRPr sz="2397"/>
            </a:lvl7pPr>
            <a:lvl8pPr>
              <a:defRPr sz="2397"/>
            </a:lvl8pPr>
            <a:lvl9pPr>
              <a:defRPr sz="239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CE4D4AC-288F-4741-8ADC-DF3B6516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9A040B8-1DFD-6949-AB84-EAEBC827E90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09/04/19</a:t>
            </a:r>
          </a:p>
        </p:txBody>
      </p:sp>
    </p:spTree>
    <p:extLst>
      <p:ext uri="{BB962C8B-B14F-4D97-AF65-F5344CB8AC3E}">
        <p14:creationId xmlns:p14="http://schemas.microsoft.com/office/powerpoint/2010/main" val="8197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3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8901" indent="0">
              <a:buNone/>
              <a:defRPr sz="2664" b="1"/>
            </a:lvl2pPr>
            <a:lvl3pPr marL="1217802" indent="0">
              <a:buNone/>
              <a:defRPr sz="2397" b="1"/>
            </a:lvl3pPr>
            <a:lvl4pPr marL="1826702" indent="0">
              <a:buNone/>
              <a:defRPr sz="2131" b="1"/>
            </a:lvl4pPr>
            <a:lvl5pPr marL="2435603" indent="0">
              <a:buNone/>
              <a:defRPr sz="2131" b="1"/>
            </a:lvl5pPr>
            <a:lvl6pPr marL="3044504" indent="0">
              <a:buNone/>
              <a:defRPr sz="2131" b="1"/>
            </a:lvl6pPr>
            <a:lvl7pPr marL="3653405" indent="0">
              <a:buNone/>
              <a:defRPr sz="2131" b="1"/>
            </a:lvl7pPr>
            <a:lvl8pPr marL="4262305" indent="0">
              <a:buNone/>
              <a:defRPr sz="2131" b="1"/>
            </a:lvl8pPr>
            <a:lvl9pPr marL="4871206" indent="0">
              <a:buNone/>
              <a:defRPr sz="213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7" cy="3951288"/>
          </a:xfrm>
        </p:spPr>
        <p:txBody>
          <a:bodyPr/>
          <a:lstStyle>
            <a:lvl1pPr>
              <a:defRPr sz="3197"/>
            </a:lvl1pPr>
            <a:lvl2pPr>
              <a:defRPr sz="2664"/>
            </a:lvl2pPr>
            <a:lvl3pPr>
              <a:defRPr sz="2397"/>
            </a:lvl3pPr>
            <a:lvl4pPr>
              <a:defRPr sz="2131"/>
            </a:lvl4pPr>
            <a:lvl5pPr>
              <a:defRPr sz="2131"/>
            </a:lvl5pPr>
            <a:lvl6pPr>
              <a:defRPr sz="2131"/>
            </a:lvl6pPr>
            <a:lvl7pPr>
              <a:defRPr sz="2131"/>
            </a:lvl7pPr>
            <a:lvl8pPr>
              <a:defRPr sz="2131"/>
            </a:lvl8pPr>
            <a:lvl9pPr>
              <a:defRPr sz="213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5" cy="639763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8901" indent="0">
              <a:buNone/>
              <a:defRPr sz="2664" b="1"/>
            </a:lvl2pPr>
            <a:lvl3pPr marL="1217802" indent="0">
              <a:buNone/>
              <a:defRPr sz="2397" b="1"/>
            </a:lvl3pPr>
            <a:lvl4pPr marL="1826702" indent="0">
              <a:buNone/>
              <a:defRPr sz="2131" b="1"/>
            </a:lvl4pPr>
            <a:lvl5pPr marL="2435603" indent="0">
              <a:buNone/>
              <a:defRPr sz="2131" b="1"/>
            </a:lvl5pPr>
            <a:lvl6pPr marL="3044504" indent="0">
              <a:buNone/>
              <a:defRPr sz="2131" b="1"/>
            </a:lvl6pPr>
            <a:lvl7pPr marL="3653405" indent="0">
              <a:buNone/>
              <a:defRPr sz="2131" b="1"/>
            </a:lvl7pPr>
            <a:lvl8pPr marL="4262305" indent="0">
              <a:buNone/>
              <a:defRPr sz="2131" b="1"/>
            </a:lvl8pPr>
            <a:lvl9pPr marL="4871206" indent="0">
              <a:buNone/>
              <a:defRPr sz="213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5" cy="3951288"/>
          </a:xfrm>
        </p:spPr>
        <p:txBody>
          <a:bodyPr/>
          <a:lstStyle>
            <a:lvl1pPr>
              <a:defRPr sz="3197"/>
            </a:lvl1pPr>
            <a:lvl2pPr>
              <a:defRPr sz="2664"/>
            </a:lvl2pPr>
            <a:lvl3pPr>
              <a:defRPr sz="2397"/>
            </a:lvl3pPr>
            <a:lvl4pPr>
              <a:defRPr sz="2131"/>
            </a:lvl4pPr>
            <a:lvl5pPr>
              <a:defRPr sz="2131"/>
            </a:lvl5pPr>
            <a:lvl6pPr>
              <a:defRPr sz="2131"/>
            </a:lvl6pPr>
            <a:lvl7pPr>
              <a:defRPr sz="2131"/>
            </a:lvl7pPr>
            <a:lvl8pPr>
              <a:defRPr sz="2131"/>
            </a:lvl8pPr>
            <a:lvl9pPr>
              <a:defRPr sz="213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286625A-28FF-DD4C-9547-4456B2026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5DF67E8-4C9A-7646-9419-3A79C201FE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08/30/2019</a:t>
            </a:r>
          </a:p>
        </p:txBody>
      </p:sp>
    </p:spTree>
    <p:extLst>
      <p:ext uri="{BB962C8B-B14F-4D97-AF65-F5344CB8AC3E}">
        <p14:creationId xmlns:p14="http://schemas.microsoft.com/office/powerpoint/2010/main" val="745025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B436B7-3572-2845-B683-5851CE944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37756-8AAC-E14D-9FC8-4CB0D008ED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08/30/2019</a:t>
            </a:r>
          </a:p>
        </p:txBody>
      </p:sp>
    </p:spTree>
    <p:extLst>
      <p:ext uri="{BB962C8B-B14F-4D97-AF65-F5344CB8AC3E}">
        <p14:creationId xmlns:p14="http://schemas.microsoft.com/office/powerpoint/2010/main" val="3030387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541DEBB-0E42-F744-99C8-76806ED59D50}"/>
              </a:ext>
            </a:extLst>
          </p:cNvPr>
          <p:cNvSpPr txBox="1">
            <a:spLocks/>
          </p:cNvSpPr>
          <p:nvPr userDrawn="1"/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08/28/2019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A60D2-3422-B14C-908B-2A770025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1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5" y="273053"/>
            <a:ext cx="6815667" cy="5853113"/>
          </a:xfrm>
        </p:spPr>
        <p:txBody>
          <a:bodyPr/>
          <a:lstStyle>
            <a:lvl1pPr>
              <a:defRPr sz="4261"/>
            </a:lvl1pPr>
            <a:lvl2pPr>
              <a:defRPr sz="3729"/>
            </a:lvl2pPr>
            <a:lvl3pPr>
              <a:defRPr sz="3197"/>
            </a:lvl3pPr>
            <a:lvl4pPr>
              <a:defRPr sz="2664"/>
            </a:lvl4pPr>
            <a:lvl5pPr>
              <a:defRPr sz="2664"/>
            </a:lvl5pPr>
            <a:lvl6pPr>
              <a:defRPr sz="2664"/>
            </a:lvl6pPr>
            <a:lvl7pPr>
              <a:defRPr sz="2664"/>
            </a:lvl7pPr>
            <a:lvl8pPr>
              <a:defRPr sz="2664"/>
            </a:lvl8pPr>
            <a:lvl9pPr>
              <a:defRPr sz="266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4"/>
            </a:lvl1pPr>
            <a:lvl2pPr marL="608901" indent="0">
              <a:buNone/>
              <a:defRPr sz="1599"/>
            </a:lvl2pPr>
            <a:lvl3pPr marL="1217802" indent="0">
              <a:buNone/>
              <a:defRPr sz="1332"/>
            </a:lvl3pPr>
            <a:lvl4pPr marL="1826702" indent="0">
              <a:buNone/>
              <a:defRPr sz="1199"/>
            </a:lvl4pPr>
            <a:lvl5pPr marL="2435603" indent="0">
              <a:buNone/>
              <a:defRPr sz="1199"/>
            </a:lvl5pPr>
            <a:lvl6pPr marL="3044504" indent="0">
              <a:buNone/>
              <a:defRPr sz="1199"/>
            </a:lvl6pPr>
            <a:lvl7pPr marL="3653405" indent="0">
              <a:buNone/>
              <a:defRPr sz="1199"/>
            </a:lvl7pPr>
            <a:lvl8pPr marL="4262305" indent="0">
              <a:buNone/>
              <a:defRPr sz="1199"/>
            </a:lvl8pPr>
            <a:lvl9pPr marL="4871206" indent="0">
              <a:buNone/>
              <a:defRPr sz="119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3BE0FE4-88EB-F34C-A580-EEB7EF9EA911}"/>
              </a:ext>
            </a:extLst>
          </p:cNvPr>
          <p:cNvSpPr txBox="1">
            <a:spLocks/>
          </p:cNvSpPr>
          <p:nvPr userDrawn="1"/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08/28/2019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40A6119-94BE-DA41-9AAC-F9BD53D1C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79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1"/>
            </a:lvl1pPr>
            <a:lvl2pPr marL="608901" indent="0">
              <a:buNone/>
              <a:defRPr sz="3729"/>
            </a:lvl2pPr>
            <a:lvl3pPr marL="1217802" indent="0">
              <a:buNone/>
              <a:defRPr sz="3197"/>
            </a:lvl3pPr>
            <a:lvl4pPr marL="1826702" indent="0">
              <a:buNone/>
              <a:defRPr sz="2664"/>
            </a:lvl4pPr>
            <a:lvl5pPr marL="2435603" indent="0">
              <a:buNone/>
              <a:defRPr sz="2664"/>
            </a:lvl5pPr>
            <a:lvl6pPr marL="3044504" indent="0">
              <a:buNone/>
              <a:defRPr sz="2664"/>
            </a:lvl6pPr>
            <a:lvl7pPr marL="3653405" indent="0">
              <a:buNone/>
              <a:defRPr sz="2664"/>
            </a:lvl7pPr>
            <a:lvl8pPr marL="4262305" indent="0">
              <a:buNone/>
              <a:defRPr sz="2664"/>
            </a:lvl8pPr>
            <a:lvl9pPr marL="4871206" indent="0">
              <a:buNone/>
              <a:defRPr sz="266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646CD6-B735-0C45-A4F8-8A632E83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4E9E747-15EC-F049-957E-C451D13A51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08/28/2019</a:t>
            </a:r>
          </a:p>
        </p:txBody>
      </p:sp>
    </p:spTree>
    <p:extLst>
      <p:ext uri="{BB962C8B-B14F-4D97-AF65-F5344CB8AC3E}">
        <p14:creationId xmlns:p14="http://schemas.microsoft.com/office/powerpoint/2010/main" val="3470235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Duke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9C403E-FD64-FC48-8A34-98465EB97F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51236" y="6492873"/>
            <a:ext cx="4895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94440-29F7-804F-9CB1-7389833ED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09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61" r:id="rId14"/>
  </p:sldLayoutIdLst>
  <p:txStyles>
    <p:titleStyle>
      <a:lvl1pPr algn="ctr" defTabSz="608901" rtl="0" eaLnBrk="1" latinLnBrk="0" hangingPunct="1">
        <a:spcBef>
          <a:spcPct val="0"/>
        </a:spcBef>
        <a:buNone/>
        <a:defRPr sz="5400" kern="1200">
          <a:solidFill>
            <a:srgbClr val="001A57"/>
          </a:solidFill>
          <a:latin typeface="Helvetica"/>
          <a:ea typeface="+mj-ea"/>
          <a:cs typeface="+mj-cs"/>
        </a:defRPr>
      </a:lvl1pPr>
    </p:titleStyle>
    <p:bodyStyle>
      <a:lvl1pPr marL="456677" indent="-456677" algn="l" defTabSz="608901" rtl="0" eaLnBrk="1" latinLnBrk="0" hangingPunct="1">
        <a:spcBef>
          <a:spcPts val="600"/>
        </a:spcBef>
        <a:buFont typeface="Arial"/>
        <a:buChar char="•"/>
        <a:defRPr sz="36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1pPr>
      <a:lvl2pPr marL="989463" indent="-380562" algn="l" defTabSz="608901" rtl="0" eaLnBrk="1" latinLnBrk="0" hangingPunct="1">
        <a:spcBef>
          <a:spcPts val="600"/>
        </a:spcBef>
        <a:buFont typeface="Arial"/>
        <a:buChar char="–"/>
        <a:defRPr sz="36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2pPr>
      <a:lvl3pPr marL="1522251" indent="-304451" algn="l" defTabSz="608901" rtl="0" eaLnBrk="1" latinLnBrk="0" hangingPunct="1">
        <a:spcBef>
          <a:spcPts val="600"/>
        </a:spcBef>
        <a:buFont typeface="Arial"/>
        <a:buChar char="•"/>
        <a:defRPr sz="28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3pPr>
      <a:lvl4pPr marL="2131152" indent="-304451" algn="l" defTabSz="608901" rtl="0" eaLnBrk="1" latinLnBrk="0" hangingPunct="1">
        <a:spcBef>
          <a:spcPts val="600"/>
        </a:spcBef>
        <a:buFont typeface="Arial"/>
        <a:buChar char="–"/>
        <a:defRPr sz="24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4pPr>
      <a:lvl5pPr marL="2740053" indent="-304451" algn="l" defTabSz="608901" rtl="0" eaLnBrk="1" latinLnBrk="0" hangingPunct="1">
        <a:spcBef>
          <a:spcPts val="600"/>
        </a:spcBef>
        <a:buFont typeface="Arial"/>
        <a:buChar char="»"/>
        <a:defRPr sz="24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5pPr>
      <a:lvl6pPr marL="3348954" indent="-304451" algn="l" defTabSz="608901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7856" indent="-304451" algn="l" defTabSz="608901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6755" indent="-304451" algn="l" defTabSz="608901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5656" indent="-304451" algn="l" defTabSz="608901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8901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7802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6702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5603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4504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3405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2305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1206" algn="l" defTabSz="60890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edosejev/front-end-course/blob/master/week-01/day-01/learn-git.m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ssilyn/BME590_practic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ms.gov/Medicare/E-Health/EHealthRecords/index.html" TargetMode="External"/><Relationship Id="rId4" Type="http://schemas.openxmlformats.org/officeDocument/2006/relationships/hyperlink" Target="https://www.healthit.gov/faq/what-electronic-health-record-ehr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ealthitmhealth.com/using-epic-cogito-data-warehouse-population-health-management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althcaredive.com/news/the-16-most-absurd-icd-10-codes/285737/" TargetMode="External"/><Relationship Id="rId7" Type="http://schemas.openxmlformats.org/officeDocument/2006/relationships/hyperlink" Target="https://gizmodo.com/struck-by-a-duck-the-strangest-new-codes-in-the-new-me-1734073564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hyperlink" Target="https://www.icd10illustrated.com/index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ho.int/classifications/icd/ICD-10_2nd_ed_volume2.pdf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dc.gov/nchs/data/icd/COVID-19-guidelines-final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dc.gov/nchs/nhanes/index.htm" TargetMode="External"/><Relationship Id="rId3" Type="http://schemas.openxmlformats.org/officeDocument/2006/relationships/hyperlink" Target="http://grantome.com/grant/NIH/RC2-LM010797-01" TargetMode="External"/><Relationship Id="rId7" Type="http://schemas.openxmlformats.org/officeDocument/2006/relationships/hyperlink" Target="https://hrs.isr.umich.edu/about?_ga=2.60249572.833043916.1566418676-1539791647.1566418676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llofus.nih.gov/" TargetMode="External"/><Relationship Id="rId5" Type="http://schemas.openxmlformats.org/officeDocument/2006/relationships/hyperlink" Target="http://www.ukbiobank.ac.uk/about-biobank-uk/" TargetMode="External"/><Relationship Id="rId4" Type="http://schemas.openxmlformats.org/officeDocument/2006/relationships/hyperlink" Target="https://www.optum.com/solutions/life-sciences/explore-data/real-world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alancecareers.com/high-paying-programming-languages-207189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hyperlink" Target="http://learntocodewith.me/getting-started/topics/command-line/" TargetMode="External"/><Relationship Id="rId4" Type="http://schemas.openxmlformats.org/officeDocument/2006/relationships/hyperlink" Target="http://learntocodewith.me/getting-started/#git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4DE36-7654-02EF-A065-90CBBBB91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273136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Quiz - 10 minutes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Start: 8:30am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Pens down: 8:40am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91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8B66-9C0B-3973-009C-654B0FAF62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4C6D29-CCD8-C476-5F28-3B8783D521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8Sqp1axd1cuQT688DTRNn">
            <a:extLst>
              <a:ext uri="{FF2B5EF4-FFF2-40B4-BE49-F238E27FC236}">
                <a16:creationId xmlns:a16="http://schemas.microsoft.com/office/drawing/2014/main" id="{6C0C05AB-0C4D-EEC7-4D20-51F4AA757F4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78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CB6DB7-7167-4845-820B-38C9F5378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533" y="1119293"/>
            <a:ext cx="8398933" cy="46194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C54ED9-428C-6149-9C13-461A0B243BE3}"/>
              </a:ext>
            </a:extLst>
          </p:cNvPr>
          <p:cNvSpPr/>
          <p:nvPr/>
        </p:nvSpPr>
        <p:spPr>
          <a:xfrm>
            <a:off x="0" y="617076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https://github.com/fedosejev/front-end-course/blob/master/week-01/day-01/learn-git.md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9B3F0-9921-7544-BD18-45EF23E28960}"/>
              </a:ext>
            </a:extLst>
          </p:cNvPr>
          <p:cNvSpPr txBox="1"/>
          <p:nvPr/>
        </p:nvSpPr>
        <p:spPr>
          <a:xfrm>
            <a:off x="3640667" y="409624"/>
            <a:ext cx="60322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Where we organize what we want to commit to our repository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70077C-71D6-B24A-A7AB-4376B1048629}"/>
              </a:ext>
            </a:extLst>
          </p:cNvPr>
          <p:cNvCxnSpPr>
            <a:stCxn id="4" idx="0"/>
            <a:endCxn id="7" idx="2"/>
          </p:cNvCxnSpPr>
          <p:nvPr/>
        </p:nvCxnSpPr>
        <p:spPr>
          <a:xfrm flipV="1">
            <a:off x="6096000" y="778956"/>
            <a:ext cx="560782" cy="340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06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888D-7950-D14F-A4E5-0A7EDB80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6FBAA-4C46-214B-8E05-95974013E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config --global [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user.name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[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user.email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[-filename] [-A]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reset [-filename]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 -m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73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90DB-3436-C34B-BA42-9EEF8093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a remote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D6782-C081-4E41-86A5-236F159E6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 &lt;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&lt;local place to clone&gt;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 –v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branch –a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[origin master]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cloning the repository at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https://github.com/jessilyn/BME590_practice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 your name to the readme file</a:t>
            </a:r>
          </a:p>
        </p:txBody>
      </p:sp>
    </p:spTree>
    <p:extLst>
      <p:ext uri="{BB962C8B-B14F-4D97-AF65-F5344CB8AC3E}">
        <p14:creationId xmlns:p14="http://schemas.microsoft.com/office/powerpoint/2010/main" val="1182128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506D0-14C2-8F44-BE03-F0232F075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98243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 On your own: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Github</a:t>
            </a:r>
            <a:r>
              <a:rPr lang="en-US" dirty="0"/>
              <a:t> 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120739-6612-92EE-6800-EA3F3EE4A63C}"/>
              </a:ext>
            </a:extLst>
          </p:cNvPr>
          <p:cNvSpPr txBox="1"/>
          <p:nvPr/>
        </p:nvSpPr>
        <p:spPr>
          <a:xfrm>
            <a:off x="-409433" y="18697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92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F258E-04FC-0FFD-9309-EBE2447653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DC504-FC36-5E8C-D0BF-AC295DDD53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n8lftKuT9D4ylCF4EjfWW">
            <a:extLst>
              <a:ext uri="{FF2B5EF4-FFF2-40B4-BE49-F238E27FC236}">
                <a16:creationId xmlns:a16="http://schemas.microsoft.com/office/drawing/2014/main" id="{BAD280DA-464B-E8E5-F300-27C0A84B681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84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Lineage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5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Electronic Health Records Data</a:t>
            </a:r>
            <a:b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0737273" y="6492874"/>
            <a:ext cx="145472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09/13/2019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C0C2-2628-4BC7-B4EC-5968BF3255A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31FD6-D428-7342-AD04-F42A15823961}"/>
              </a:ext>
            </a:extLst>
          </p:cNvPr>
          <p:cNvSpPr txBox="1"/>
          <p:nvPr/>
        </p:nvSpPr>
        <p:spPr>
          <a:xfrm>
            <a:off x="8501809" y="6123541"/>
            <a:ext cx="3763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Materials adapted from Ben Goldstein</a:t>
            </a:r>
          </a:p>
        </p:txBody>
      </p:sp>
    </p:spTree>
    <p:extLst>
      <p:ext uri="{BB962C8B-B14F-4D97-AF65-F5344CB8AC3E}">
        <p14:creationId xmlns:p14="http://schemas.microsoft.com/office/powerpoint/2010/main" val="3203969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EB81-030C-8C44-A368-13894891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Biomedical Data Collection Modalities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2D74E-D148-8D4D-9A2E-FC209870E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Omics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Imaging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Electronic Health Records (EHRs)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Wearable Sensors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D67D0-B78B-EB43-9407-24BEDEBA59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08/30/2019</a:t>
            </a:r>
            <a:endParaRPr lang="en-US" dirty="0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16B176DC-3BFE-8040-814E-98FA5220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9A93-A78E-4C10-BBE3-4AB7A75BFB9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723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1F5FB-17C9-244B-AA66-F1ED272EA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64" y="291049"/>
            <a:ext cx="10972800" cy="1143000"/>
          </a:xfrm>
        </p:spPr>
        <p:txBody>
          <a:bodyPr/>
          <a:lstStyle/>
          <a:p>
            <a:pPr algn="l"/>
            <a:r>
              <a:rPr lang="en-US" dirty="0"/>
              <a:t>Electronic Health Records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D4DE6-BF45-744B-8220-600EAA77D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electronic version of a patients medical history maintained by a provider over time</a:t>
            </a:r>
          </a:p>
          <a:p>
            <a:endParaRPr lang="en-US" dirty="0"/>
          </a:p>
          <a:p>
            <a:r>
              <a:rPr lang="en-US" i="1" dirty="0"/>
              <a:t>May</a:t>
            </a:r>
            <a:r>
              <a:rPr lang="en-US" dirty="0"/>
              <a:t> include key administrative clinical data relevant to that persons’ care under a particular provider, including demographics, progress notes, problems, medications, vital signs, past medical history, immunizations, laboratory data and radiology reports   </a:t>
            </a:r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FB5CDA55-8DB0-E443-AEDF-8F25E7F17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E9A93-A78E-4C10-BBE3-4AB7A75BFB9E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36831-05BB-2F42-AF29-AF76C4BB2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400" y="0"/>
            <a:ext cx="2685600" cy="7854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D7BCA1-B160-6446-B06A-810FC7EE00B0}"/>
              </a:ext>
            </a:extLst>
          </p:cNvPr>
          <p:cNvSpPr/>
          <p:nvPr/>
        </p:nvSpPr>
        <p:spPr>
          <a:xfrm>
            <a:off x="0" y="6168369"/>
            <a:ext cx="74570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https://www.healthit.gov/faq/what-electronic-health-record-ehr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90BA6B-8649-0143-8403-FBA777631C88}"/>
              </a:ext>
            </a:extLst>
          </p:cNvPr>
          <p:cNvSpPr/>
          <p:nvPr/>
        </p:nvSpPr>
        <p:spPr>
          <a:xfrm>
            <a:off x="0" y="5944723"/>
            <a:ext cx="8519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https://www.cms.gov/Medicare/E-Health/EHealthRecords/index.html</a:t>
            </a:r>
            <a:endParaRPr lang="en-US" sz="1400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B81B527-667B-4449-950D-C1FA914ABA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08/30/2019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1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FB90-73E4-7D48-8150-2BEF8B6E7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EHR Vendors </a:t>
            </a:r>
          </a:p>
        </p:txBody>
      </p:sp>
      <p:pic>
        <p:nvPicPr>
          <p:cNvPr id="2049" name="Picture 1" descr="page9image42887328">
            <a:extLst>
              <a:ext uri="{FF2B5EF4-FFF2-40B4-BE49-F238E27FC236}">
                <a16:creationId xmlns:a16="http://schemas.microsoft.com/office/drawing/2014/main" id="{982129AB-AEA2-EA48-A0C7-551B0CAA1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414" y="1648691"/>
            <a:ext cx="8841172" cy="43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7B5620-870D-9C4D-8FBF-464571ACC71B}"/>
              </a:ext>
            </a:extLst>
          </p:cNvPr>
          <p:cNvSpPr/>
          <p:nvPr/>
        </p:nvSpPr>
        <p:spPr>
          <a:xfrm>
            <a:off x="0" y="6179127"/>
            <a:ext cx="110697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MTT8"/>
              </a:rPr>
              <a:t>https://</a:t>
            </a:r>
            <a:r>
              <a:rPr lang="en-US" sz="1400" dirty="0" err="1">
                <a:latin typeface="CMTT8"/>
              </a:rPr>
              <a:t>dashboard.healthit.gov</a:t>
            </a:r>
            <a:r>
              <a:rPr lang="en-US" sz="1400" dirty="0">
                <a:latin typeface="CMTT8"/>
              </a:rPr>
              <a:t>/</a:t>
            </a:r>
            <a:r>
              <a:rPr lang="en-US" sz="1400" dirty="0" err="1">
                <a:latin typeface="CMTT8"/>
              </a:rPr>
              <a:t>quickstats</a:t>
            </a:r>
            <a:r>
              <a:rPr lang="en-US" sz="1400" dirty="0">
                <a:latin typeface="CMTT8"/>
              </a:rPr>
              <a:t>/pages/FIG- Vendors- of- EHRs- to- Participating- </a:t>
            </a:r>
            <a:r>
              <a:rPr lang="en-US" sz="1400" dirty="0" err="1">
                <a:latin typeface="CMTT8"/>
              </a:rPr>
              <a:t>Professionals.php</a:t>
            </a:r>
            <a:r>
              <a:rPr lang="en-US" sz="1400" dirty="0">
                <a:latin typeface="CMTT8"/>
              </a:rPr>
              <a:t> </a:t>
            </a:r>
            <a:endParaRPr lang="en-US" sz="1400" dirty="0"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EB079A-3C37-4643-96B4-F5B2DE5752CF}"/>
              </a:ext>
            </a:extLst>
          </p:cNvPr>
          <p:cNvSpPr/>
          <p:nvPr/>
        </p:nvSpPr>
        <p:spPr>
          <a:xfrm>
            <a:off x="2812473" y="2189018"/>
            <a:ext cx="1551709" cy="263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4576F-F256-DC4A-A7C5-962334D4796B}"/>
              </a:ext>
            </a:extLst>
          </p:cNvPr>
          <p:cNvSpPr txBox="1"/>
          <p:nvPr/>
        </p:nvSpPr>
        <p:spPr>
          <a:xfrm>
            <a:off x="900545" y="1066800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Duke’s EHR vendor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DD9495-56F3-3343-8EC5-597C1CA4E15D}"/>
              </a:ext>
            </a:extLst>
          </p:cNvPr>
          <p:cNvCxnSpPr/>
          <p:nvPr/>
        </p:nvCxnSpPr>
        <p:spPr>
          <a:xfrm flipH="1" flipV="1">
            <a:off x="2618509" y="1436132"/>
            <a:ext cx="193964" cy="7528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1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6224-5441-7F07-F87D-D79D6DFC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 &amp; Upcoming Deadlines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974B7-3C77-B582-3A80-B6D3F2C82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Your project groups are due this Thursday (2/2/2023)</a:t>
            </a:r>
          </a:p>
        </p:txBody>
      </p:sp>
    </p:spTree>
    <p:extLst>
      <p:ext uri="{BB962C8B-B14F-4D97-AF65-F5344CB8AC3E}">
        <p14:creationId xmlns:p14="http://schemas.microsoft.com/office/powerpoint/2010/main" val="2187069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A47E3-FE9A-4F48-942A-C229A09D5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3850"/>
            <a:ext cx="10972800" cy="1143000"/>
          </a:xfrm>
        </p:spPr>
        <p:txBody>
          <a:bodyPr/>
          <a:lstStyle/>
          <a:p>
            <a:pPr algn="l"/>
            <a:r>
              <a:rPr lang="en-US" dirty="0"/>
              <a:t>What is the goal of the EHR?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57A10-D783-7347-91CA-7C3BD9B1F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Automates access to information </a:t>
            </a:r>
          </a:p>
          <a:p>
            <a:endParaRPr lang="en-US" dirty="0"/>
          </a:p>
          <a:p>
            <a:r>
              <a:rPr lang="en-US" dirty="0"/>
              <a:t>Meant to to streamline the clinician's workflow  </a:t>
            </a:r>
          </a:p>
          <a:p>
            <a:endParaRPr lang="en-US" dirty="0"/>
          </a:p>
          <a:p>
            <a:r>
              <a:rPr lang="en-US" dirty="0"/>
              <a:t>May support other care-related activities directly or indirectly:</a:t>
            </a:r>
          </a:p>
          <a:p>
            <a:pPr lvl="1"/>
            <a:r>
              <a:rPr lang="en-US" dirty="0"/>
              <a:t>evidence-based decision support</a:t>
            </a:r>
          </a:p>
          <a:p>
            <a:pPr lvl="1"/>
            <a:r>
              <a:rPr lang="en-US" dirty="0"/>
              <a:t>quality management</a:t>
            </a:r>
          </a:p>
          <a:p>
            <a:pPr lvl="1"/>
            <a:r>
              <a:rPr lang="en-US" dirty="0"/>
              <a:t>outcomes reporting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According to CMS: The data, and the timeliness and availability of it, will enable providers to make better decisions and provide better care.  </a:t>
            </a:r>
          </a:p>
          <a:p>
            <a:endParaRPr lang="en-US" dirty="0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D42EFBEE-35DC-A240-BB1B-D247D438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9E8D2BE-C2DB-394B-B4D3-FCFA0DA766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08/30/2019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227B5D-8298-294A-A767-41ACFB84A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400" y="0"/>
            <a:ext cx="2685600" cy="78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9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1C7CF-43FC-6B49-9C35-3A8FE344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31835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the reduction of medical errors through EHRs debatable? Example: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54B03-95B9-5242-9081-4A119145E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78182"/>
            <a:ext cx="10972800" cy="4047983"/>
          </a:xfrm>
        </p:spPr>
        <p:txBody>
          <a:bodyPr>
            <a:noAutofit/>
          </a:bodyPr>
          <a:lstStyle/>
          <a:p>
            <a:r>
              <a:rPr lang="en-US" sz="2400" dirty="0"/>
              <a:t>Clinical note: Schizophrenia- continue Invega to target psychosis and continue Ativan to target anxiety- </a:t>
            </a:r>
            <a:r>
              <a:rPr lang="en-US" sz="2400" dirty="0" err="1"/>
              <a:t>pt</a:t>
            </a:r>
            <a:r>
              <a:rPr lang="en-US" sz="2400" dirty="0"/>
              <a:t> remains </a:t>
            </a:r>
            <a:r>
              <a:rPr lang="en-US" sz="2400" u="sng" dirty="0"/>
              <a:t>actively delusional with periods of AH</a:t>
            </a:r>
            <a:r>
              <a:rPr lang="en-US" sz="2400" dirty="0"/>
              <a:t> and VH and paranoia.    - continue with Invega 9 mg daily and Ativan 1 mg every 6 hours as needed. </a:t>
            </a:r>
            <a:r>
              <a:rPr lang="en-US" sz="2400" u="sng" dirty="0"/>
              <a:t>Pt is not displaying psychotic AH</a:t>
            </a:r>
            <a:r>
              <a:rPr lang="en-US" sz="2400" dirty="0"/>
              <a:t>…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Expert clinician EHR analysis: guesses that provider copied note forward from a previous visit (“smart phrases”) and that patient was actively delusional in past but is now doing better. Copy forward enables assessments to become running list instead of accurate summary of a single visit.</a:t>
            </a:r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98D0F415-42EF-2547-BFBD-F1E3461E2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1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5B36-A715-204C-A451-1A7D72530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EHRs Are Useful For Clinical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570D-F5F2-3143-820D-629D09E4F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readily available</a:t>
            </a:r>
          </a:p>
          <a:p>
            <a:r>
              <a:rPr lang="en-US" dirty="0"/>
              <a:t>Often +100,000’s of patients</a:t>
            </a:r>
          </a:p>
          <a:p>
            <a:r>
              <a:rPr lang="en-US" dirty="0"/>
              <a:t>Information collected across a variety of fields</a:t>
            </a:r>
          </a:p>
          <a:p>
            <a:r>
              <a:rPr lang="en-US" dirty="0"/>
              <a:t>Can study most clinical outcomes</a:t>
            </a:r>
          </a:p>
          <a:p>
            <a:r>
              <a:rPr lang="en-US" dirty="0"/>
              <a:t>Representative populations </a:t>
            </a:r>
          </a:p>
          <a:p>
            <a:endParaRPr lang="en-US" dirty="0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890DB7E4-56B0-C24A-BA98-30A7277F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85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5874-48C6-1649-8376-B43DF5C6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Limitations of using EHRs For Clinical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52B53-1B3B-C845-AA1D-B4101BDBF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57400"/>
            <a:ext cx="10972800" cy="4525961"/>
          </a:xfrm>
        </p:spPr>
        <p:txBody>
          <a:bodyPr/>
          <a:lstStyle/>
          <a:p>
            <a:r>
              <a:rPr lang="en-US" dirty="0"/>
              <a:t>Data are not organized for research</a:t>
            </a:r>
          </a:p>
          <a:p>
            <a:r>
              <a:rPr lang="en-US" dirty="0"/>
              <a:t>Data exist in disparate places</a:t>
            </a:r>
          </a:p>
          <a:p>
            <a:r>
              <a:rPr lang="en-US" dirty="0"/>
              <a:t>High levels of </a:t>
            </a:r>
            <a:r>
              <a:rPr lang="en-US" u="sng" dirty="0"/>
              <a:t>missingness</a:t>
            </a:r>
            <a:r>
              <a:rPr lang="en-US" dirty="0"/>
              <a:t> and </a:t>
            </a:r>
            <a:r>
              <a:rPr lang="en-US" u="sng" dirty="0"/>
              <a:t>errors</a:t>
            </a:r>
            <a:r>
              <a:rPr lang="en-US" dirty="0"/>
              <a:t> in the data</a:t>
            </a:r>
          </a:p>
          <a:p>
            <a:r>
              <a:rPr lang="en-US" dirty="0"/>
              <a:t>All patients have different pieces of information</a:t>
            </a:r>
          </a:p>
          <a:p>
            <a:r>
              <a:rPr lang="en-US" dirty="0"/>
              <a:t>Observational data*</a:t>
            </a:r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FCD498A8-9096-C14A-924E-1B68DC140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62D74D-12F5-BF41-8C18-47922A3CAFC1}"/>
              </a:ext>
            </a:extLst>
          </p:cNvPr>
          <p:cNvSpPr/>
          <p:nvPr/>
        </p:nvSpPr>
        <p:spPr>
          <a:xfrm>
            <a:off x="244763" y="5751183"/>
            <a:ext cx="11742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Except in more recent cases with active, EHR-based clinical trials. E.g.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SepsisWatch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70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414AC-2F94-9245-8FDD-7F6613BDA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we can do with EHRs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79831-1D8F-2C40-9D20-80E696157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 Risk Prediction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Near term prediction - </a:t>
            </a:r>
            <a:r>
              <a:rPr lang="en-US" i="1" dirty="0"/>
              <a:t>Risk of in hospital sepsis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Long(</a:t>
            </a:r>
            <a:r>
              <a:rPr lang="en-US" dirty="0" err="1"/>
              <a:t>er</a:t>
            </a:r>
            <a:r>
              <a:rPr lang="en-US" dirty="0"/>
              <a:t>) term risk - </a:t>
            </a:r>
            <a:r>
              <a:rPr lang="en-US" i="1" dirty="0"/>
              <a:t>30 Day Readmission to the hospital</a:t>
            </a:r>
          </a:p>
          <a:p>
            <a:pPr marL="608901" lvl="1" indent="0">
              <a:buNone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Population Health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Health Service Utilization - </a:t>
            </a:r>
            <a:r>
              <a:rPr lang="en-US" i="1" dirty="0"/>
              <a:t>Assessment of high utilizers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Disease Epidemiology - </a:t>
            </a:r>
            <a:r>
              <a:rPr lang="en-US" i="1" dirty="0"/>
              <a:t>Experience of incident diabetes in Durham County </a:t>
            </a:r>
          </a:p>
          <a:p>
            <a:pPr marL="608901" lvl="1" indent="0">
              <a:buNone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Comparative Effectiveness Research (CER)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Retrospective Studies - </a:t>
            </a:r>
            <a:r>
              <a:rPr lang="en-US" i="1" dirty="0"/>
              <a:t>Assessment of community intervention for diabetics (SEDI)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Prospective Studies - </a:t>
            </a:r>
            <a:r>
              <a:rPr lang="en-US" i="1" dirty="0"/>
              <a:t>Point of care randomization </a:t>
            </a:r>
          </a:p>
          <a:p>
            <a:pPr marL="608901" lvl="1" indent="0">
              <a:buNone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Association Analyses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Risk factors for disease - </a:t>
            </a:r>
            <a:r>
              <a:rPr lang="en-US" i="1" dirty="0"/>
              <a:t>Phenome Wide Association Studies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Data mining - </a:t>
            </a:r>
            <a:r>
              <a:rPr lang="en-US" i="1" dirty="0"/>
              <a:t>Drug-Drug interactions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3EC46B9D-3095-2240-BE7A-1286D1BBD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6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414AC-2F94-9245-8FDD-7F6613BDA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EHR Based Studies 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879B03-5BCE-5D4F-B5CC-9394C78B80B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511482"/>
          <a:ext cx="10515600" cy="34083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12487067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5752273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188223652"/>
                    </a:ext>
                  </a:extLst>
                </a:gridCol>
              </a:tblGrid>
              <a:tr h="573675">
                <a:tc>
                  <a:txBody>
                    <a:bodyPr/>
                    <a:lstStyle/>
                    <a:p>
                      <a:endParaRPr 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</a:rPr>
                        <a:t>Retrospective 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</a:rPr>
                        <a:t>Prospective 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09869"/>
                  </a:ext>
                </a:extLst>
              </a:tr>
              <a:tr h="306257">
                <a:tc>
                  <a:txBody>
                    <a:bodyPr/>
                    <a:lstStyle/>
                    <a:p>
                      <a:r>
                        <a:rPr lang="en-US" sz="2800" b="1" dirty="0">
                          <a:effectLst/>
                        </a:rPr>
                        <a:t>Risk Prediction </a:t>
                      </a:r>
                      <a:endParaRPr lang="en-US" sz="2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</a:rPr>
                        <a:t>Returning to Hospital 30 days after discharge 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</a:rPr>
                        <a:t>Implement alert for Readmissions Risk 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2807781"/>
                  </a:ext>
                </a:extLst>
              </a:tr>
              <a:tr h="306257">
                <a:tc>
                  <a:txBody>
                    <a:bodyPr/>
                    <a:lstStyle/>
                    <a:p>
                      <a:r>
                        <a:rPr lang="en-US" sz="2800" b="1" dirty="0">
                          <a:effectLst/>
                        </a:rPr>
                        <a:t>Intervention Assessment </a:t>
                      </a:r>
                      <a:endParaRPr lang="en-US" sz="2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</a:rPr>
                        <a:t>Compare Medical vs Surgical Treatment 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</a:rPr>
                        <a:t>Point of Care Randomization 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765601"/>
                  </a:ext>
                </a:extLst>
              </a:tr>
              <a:tr h="306257">
                <a:tc>
                  <a:txBody>
                    <a:bodyPr/>
                    <a:lstStyle/>
                    <a:p>
                      <a:r>
                        <a:rPr lang="en-US" sz="2800" b="1" dirty="0">
                          <a:effectLst/>
                        </a:rPr>
                        <a:t>Population Health </a:t>
                      </a:r>
                      <a:endParaRPr lang="en-US" sz="2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</a:rPr>
                        <a:t>Experience of Incident Diabetes 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</a:rPr>
                        <a:t>Screening for Diabetes 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4402425"/>
                  </a:ext>
                </a:extLst>
              </a:tr>
            </a:tbl>
          </a:graphicData>
        </a:graphic>
      </p:graphicFrame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18AC03DF-2DB4-B34D-8888-F81600D90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949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94AA8-6B99-9D41-9F52-307D43500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Example Clinician EHR 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BD7D5-ED46-534A-AE1A-F75230E8D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1145454"/>
            <a:ext cx="7086600" cy="5169049"/>
          </a:xfrm>
          <a:prstGeom prst="rect">
            <a:avLst/>
          </a:prstGeom>
        </p:spPr>
      </p:pic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B2AF4723-1A14-8945-AEAE-85C382C13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11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1D35-9FBC-6E4B-89FF-CF052847B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63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Back End of EHRs</a:t>
            </a:r>
          </a:p>
        </p:txBody>
      </p:sp>
      <p:pic>
        <p:nvPicPr>
          <p:cNvPr id="8193" name="Picture 1" descr="page17image42480016">
            <a:extLst>
              <a:ext uri="{FF2B5EF4-FFF2-40B4-BE49-F238E27FC236}">
                <a16:creationId xmlns:a16="http://schemas.microsoft.com/office/drawing/2014/main" id="{65A6904B-A9E5-2E4D-91ED-3D2592D0D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309" y="1177636"/>
            <a:ext cx="8405401" cy="519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BDD2BF10-E6D7-F44D-A3F9-42854C847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15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5923-3BB4-734A-8D07-AD08FC580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71"/>
            <a:ext cx="10515600" cy="1325563"/>
          </a:xfrm>
        </p:spPr>
        <p:txBody>
          <a:bodyPr/>
          <a:lstStyle/>
          <a:p>
            <a:r>
              <a:rPr lang="en-US" dirty="0"/>
              <a:t>Epic Data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763BA-7B29-3941-9EE7-B93210BC8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267" y="1345142"/>
            <a:ext cx="6502400" cy="4876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3B31D9-6133-CE46-98B6-42F257CD629E}"/>
              </a:ext>
            </a:extLst>
          </p:cNvPr>
          <p:cNvSpPr/>
          <p:nvPr/>
        </p:nvSpPr>
        <p:spPr>
          <a:xfrm>
            <a:off x="0" y="6178070"/>
            <a:ext cx="10515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http://healthitmhealth.com/using-epic-cogito-data-warehouse-population-health-management/</a:t>
            </a:r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BC72C-8E6D-C84F-B72F-328513B90DF4}"/>
              </a:ext>
            </a:extLst>
          </p:cNvPr>
          <p:cNvSpPr/>
          <p:nvPr/>
        </p:nvSpPr>
        <p:spPr>
          <a:xfrm>
            <a:off x="375997" y="505365"/>
            <a:ext cx="2311400" cy="15696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666666"/>
                </a:solidFill>
                <a:latin typeface="Open Sans"/>
              </a:rPr>
              <a:t>data sources for a wide variety of user types</a:t>
            </a:r>
          </a:p>
        </p:txBody>
      </p:sp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090A5952-A599-DE4E-A3CA-1F06BE062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28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2B1CE57-2700-1241-9BA3-3129BFE2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08/30/2019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E1CAC5-2F6A-1641-9D44-E01C06F5A920}"/>
              </a:ext>
            </a:extLst>
          </p:cNvPr>
          <p:cNvSpPr/>
          <p:nvPr/>
        </p:nvSpPr>
        <p:spPr>
          <a:xfrm>
            <a:off x="4213753" y="1636575"/>
            <a:ext cx="18822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Data stored immediately </a:t>
            </a:r>
            <a:endParaRPr lang="en-US" sz="3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BDCB39-A767-7C45-A9ED-9CAF3803258C}"/>
              </a:ext>
            </a:extLst>
          </p:cNvPr>
          <p:cNvSpPr/>
          <p:nvPr/>
        </p:nvSpPr>
        <p:spPr>
          <a:xfrm>
            <a:off x="4273865" y="3280728"/>
            <a:ext cx="1694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Data stored overnight </a:t>
            </a:r>
            <a:endParaRPr lang="en-US" sz="3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E33C35-D57A-1846-84B2-D7E7220D4B19}"/>
              </a:ext>
            </a:extLst>
          </p:cNvPr>
          <p:cNvCxnSpPr>
            <a:stCxn id="5" idx="1"/>
          </p:cNvCxnSpPr>
          <p:nvPr/>
        </p:nvCxnSpPr>
        <p:spPr>
          <a:xfrm flipH="1">
            <a:off x="3435927" y="3783542"/>
            <a:ext cx="8143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n 12">
            <a:extLst>
              <a:ext uri="{FF2B5EF4-FFF2-40B4-BE49-F238E27FC236}">
                <a16:creationId xmlns:a16="http://schemas.microsoft.com/office/drawing/2014/main" id="{8F113586-C32B-5043-8289-B5AF2FD207DA}"/>
              </a:ext>
            </a:extLst>
          </p:cNvPr>
          <p:cNvSpPr/>
          <p:nvPr/>
        </p:nvSpPr>
        <p:spPr>
          <a:xfrm>
            <a:off x="1717964" y="3137360"/>
            <a:ext cx="1557867" cy="1200328"/>
          </a:xfrm>
          <a:prstGeom prst="can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975517-FF66-EF43-B82B-EA1F9EF5B5E7}"/>
              </a:ext>
            </a:extLst>
          </p:cNvPr>
          <p:cNvSpPr txBox="1"/>
          <p:nvPr/>
        </p:nvSpPr>
        <p:spPr>
          <a:xfrm>
            <a:off x="1884351" y="3690345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CABOODLE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6E5DE4-A51F-F347-B053-AB723743D547}"/>
              </a:ext>
            </a:extLst>
          </p:cNvPr>
          <p:cNvSpPr/>
          <p:nvPr/>
        </p:nvSpPr>
        <p:spPr>
          <a:xfrm>
            <a:off x="475285" y="3635545"/>
            <a:ext cx="11594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LiberationSans"/>
              </a:rPr>
              <a:t>~200 TABLES 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EED4ED-A36C-274F-8D6D-F3EECD2F0EF3}"/>
              </a:ext>
            </a:extLst>
          </p:cNvPr>
          <p:cNvCxnSpPr>
            <a:cxnSpLocks/>
          </p:cNvCxnSpPr>
          <p:nvPr/>
        </p:nvCxnSpPr>
        <p:spPr>
          <a:xfrm flipH="1">
            <a:off x="1557868" y="4337688"/>
            <a:ext cx="451042" cy="5529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116BAD-498A-5C4D-9801-489E411BA9F6}"/>
              </a:ext>
            </a:extLst>
          </p:cNvPr>
          <p:cNvCxnSpPr>
            <a:cxnSpLocks/>
          </p:cNvCxnSpPr>
          <p:nvPr/>
        </p:nvCxnSpPr>
        <p:spPr>
          <a:xfrm>
            <a:off x="2983346" y="4350665"/>
            <a:ext cx="452581" cy="540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EAA0A47-982A-E64B-AC4D-4091B664CC0C}"/>
              </a:ext>
            </a:extLst>
          </p:cNvPr>
          <p:cNvSpPr/>
          <p:nvPr/>
        </p:nvSpPr>
        <p:spPr>
          <a:xfrm>
            <a:off x="52366" y="4914149"/>
            <a:ext cx="2126095" cy="954107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400" b="1" u="sng" dirty="0">
                <a:solidFill>
                  <a:schemeClr val="accent1">
                    <a:lumMod val="75000"/>
                  </a:schemeClr>
                </a:solidFill>
                <a:latin typeface="LiberationSans"/>
              </a:rPr>
              <a:t>Disease-specific Registries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effectLst/>
                <a:latin typeface="LiberationSans"/>
              </a:rPr>
              <a:t>-Diabet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LiberationSans"/>
              </a:rPr>
              <a:t>es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effectLst/>
                <a:latin typeface="LiberationSans"/>
              </a:rPr>
              <a:t>-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effectLst/>
                <a:latin typeface="LiberationSans"/>
              </a:rPr>
              <a:t>Afib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effectLst/>
              <a:latin typeface="LiberationSans"/>
            </a:endParaRP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LiberationSans"/>
              </a:rPr>
              <a:t>-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LiberationSans"/>
              </a:rPr>
              <a:t>Etc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Liberation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7E1181-6D24-E04F-A2B5-DD9458B14D7D}"/>
              </a:ext>
            </a:extLst>
          </p:cNvPr>
          <p:cNvSpPr/>
          <p:nvPr/>
        </p:nvSpPr>
        <p:spPr>
          <a:xfrm>
            <a:off x="2317959" y="4903818"/>
            <a:ext cx="1794017" cy="1169551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400" b="1" u="sng" dirty="0">
                <a:solidFill>
                  <a:schemeClr val="accent1">
                    <a:lumMod val="75000"/>
                  </a:schemeClr>
                </a:solidFill>
                <a:latin typeface="LiberationSans"/>
              </a:rPr>
              <a:t>Analytic Tools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effectLst/>
                <a:latin typeface="LiberationSans"/>
              </a:rPr>
              <a:t>-Provider Dashboards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LiberationSans"/>
            </a:endParaRP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effectLst/>
                <a:latin typeface="LiberationSans"/>
              </a:rPr>
              <a:t>-Predictive Models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LiberationSans"/>
              </a:rPr>
              <a:t>(e.g.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LiberationSans"/>
              </a:rPr>
              <a:t>SepsisWatch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LiberationSans"/>
              </a:rPr>
              <a:t>)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effectLst/>
              <a:latin typeface="LiberationSans"/>
            </a:endParaRP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LiberationSans"/>
              </a:rPr>
              <a:t>-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LiberationSans"/>
              </a:rPr>
              <a:t>Etc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00755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C357-F37B-8D4D-81B7-5833114E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Elements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7140-DED1-9741-BCF8-D89513314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Patient Demographics </a:t>
            </a:r>
          </a:p>
          <a:p>
            <a:r>
              <a:rPr lang="en-US" dirty="0"/>
              <a:t>Encounters (Outpatient/Inpatient)</a:t>
            </a:r>
          </a:p>
          <a:p>
            <a:r>
              <a:rPr lang="en-US" dirty="0"/>
              <a:t>Diagnoses</a:t>
            </a:r>
          </a:p>
          <a:p>
            <a:r>
              <a:rPr lang="en-US" dirty="0"/>
              <a:t>Procedures</a:t>
            </a:r>
          </a:p>
          <a:p>
            <a:r>
              <a:rPr lang="en-US" dirty="0"/>
              <a:t>Lab Results</a:t>
            </a:r>
          </a:p>
          <a:p>
            <a:r>
              <a:rPr lang="en-US" dirty="0"/>
              <a:t>Vital Signs</a:t>
            </a:r>
          </a:p>
          <a:p>
            <a:r>
              <a:rPr lang="en-US" dirty="0"/>
              <a:t>Medications</a:t>
            </a:r>
          </a:p>
          <a:p>
            <a:r>
              <a:rPr lang="en-US" dirty="0"/>
              <a:t>Social History</a:t>
            </a:r>
          </a:p>
          <a:p>
            <a:r>
              <a:rPr lang="en-US" dirty="0"/>
              <a:t>Radiological Results</a:t>
            </a:r>
          </a:p>
          <a:p>
            <a:r>
              <a:rPr lang="en-US" dirty="0"/>
              <a:t>Doctor Notes </a:t>
            </a:r>
          </a:p>
          <a:p>
            <a:endParaRPr lang="en-US" dirty="0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0CE445D5-E6D6-9B4A-AFFE-99EF5439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13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37FF36-458E-449E-0A3F-BEF9A9A2A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641" y="1856167"/>
            <a:ext cx="5923355" cy="43471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73A7D02-2280-0C87-8CE5-8DF8DC2CC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9013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Note from last class: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Syntax for submitting your program to the cluster scheduler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255DB-D8E6-FED1-C079-ED50AA7E4E6A}"/>
              </a:ext>
            </a:extLst>
          </p:cNvPr>
          <p:cNvSpPr txBox="1"/>
          <p:nvPr/>
        </p:nvSpPr>
        <p:spPr>
          <a:xfrm>
            <a:off x="902524" y="2829429"/>
            <a:ext cx="1318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# in front of SBATCH are necessary</a:t>
            </a:r>
          </a:p>
        </p:txBody>
      </p:sp>
    </p:spTree>
    <p:extLst>
      <p:ext uri="{BB962C8B-B14F-4D97-AF65-F5344CB8AC3E}">
        <p14:creationId xmlns:p14="http://schemas.microsoft.com/office/powerpoint/2010/main" val="3015260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C357-F37B-8D4D-81B7-5833114E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Elements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7140-DED1-9741-BCF8-D89513314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Patient Demographics </a:t>
            </a:r>
          </a:p>
          <a:p>
            <a:r>
              <a:rPr lang="en-US" dirty="0"/>
              <a:t>Encounters (Outpatient/Inpatient)</a:t>
            </a:r>
          </a:p>
          <a:p>
            <a:r>
              <a:rPr lang="en-US" dirty="0"/>
              <a:t>Diagnoses</a:t>
            </a:r>
          </a:p>
          <a:p>
            <a:r>
              <a:rPr lang="en-US" dirty="0"/>
              <a:t>Procedures</a:t>
            </a:r>
          </a:p>
          <a:p>
            <a:r>
              <a:rPr lang="en-US" dirty="0"/>
              <a:t>Lab Results</a:t>
            </a:r>
          </a:p>
          <a:p>
            <a:r>
              <a:rPr lang="en-US" dirty="0"/>
              <a:t>Vital Signs</a:t>
            </a:r>
          </a:p>
          <a:p>
            <a:r>
              <a:rPr lang="en-US" dirty="0"/>
              <a:t>Medications</a:t>
            </a:r>
          </a:p>
          <a:p>
            <a:r>
              <a:rPr lang="en-US" dirty="0"/>
              <a:t>Social History</a:t>
            </a:r>
          </a:p>
          <a:p>
            <a:r>
              <a:rPr lang="en-US" dirty="0"/>
              <a:t>Radiological Results</a:t>
            </a:r>
          </a:p>
          <a:p>
            <a:r>
              <a:rPr lang="en-US" dirty="0"/>
              <a:t>Doctor Notes </a:t>
            </a:r>
          </a:p>
          <a:p>
            <a:endParaRPr lang="en-US" dirty="0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B82E3338-BC26-7148-BCBE-980884B66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985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C357-F37B-8D4D-81B7-5833114E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Demographics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7140-DED1-9741-BCF8-D8951331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0401"/>
            <a:ext cx="10972800" cy="45259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Patients have a single ID that follows them across all encounters - medical record number (MRN) </a:t>
            </a:r>
          </a:p>
          <a:p>
            <a:pPr lvl="1"/>
            <a:r>
              <a:rPr lang="en-US" dirty="0"/>
              <a:t>MRN is specific to the medical system (not like a social security number)</a:t>
            </a:r>
          </a:p>
          <a:p>
            <a:pPr lvl="1"/>
            <a:endParaRPr lang="en-US" dirty="0"/>
          </a:p>
          <a:p>
            <a:r>
              <a:rPr lang="en-US" dirty="0"/>
              <a:t>Basic information: Birth date, Sex, Race/Ethnicity that is typically static </a:t>
            </a:r>
          </a:p>
          <a:p>
            <a:endParaRPr lang="en-US" dirty="0"/>
          </a:p>
          <a:p>
            <a:r>
              <a:rPr lang="en-US" dirty="0"/>
              <a:t>Time varying elements include: Payer, address </a:t>
            </a:r>
          </a:p>
          <a:p>
            <a:endParaRPr lang="en-US" dirty="0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6F53DC0A-7414-5742-AE3B-49E9A8535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67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C357-F37B-8D4D-81B7-5833114E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Elements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7140-DED1-9741-BCF8-D8951331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9"/>
            <a:ext cx="10972800" cy="452596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Patient Demographics </a:t>
            </a:r>
          </a:p>
          <a:p>
            <a:r>
              <a:rPr lang="en-US" dirty="0">
                <a:solidFill>
                  <a:schemeClr val="tx1"/>
                </a:solidFill>
              </a:rPr>
              <a:t>Encounters (Outpatient/Inpatient)</a:t>
            </a:r>
          </a:p>
          <a:p>
            <a:r>
              <a:rPr lang="en-US" dirty="0"/>
              <a:t>Diagnoses</a:t>
            </a:r>
          </a:p>
          <a:p>
            <a:r>
              <a:rPr lang="en-US" dirty="0"/>
              <a:t>Procedures</a:t>
            </a:r>
          </a:p>
          <a:p>
            <a:r>
              <a:rPr lang="en-US" dirty="0"/>
              <a:t>Lab Results</a:t>
            </a:r>
          </a:p>
          <a:p>
            <a:r>
              <a:rPr lang="en-US" dirty="0"/>
              <a:t>Vital Signs</a:t>
            </a:r>
          </a:p>
          <a:p>
            <a:r>
              <a:rPr lang="en-US" dirty="0"/>
              <a:t>Medications</a:t>
            </a:r>
          </a:p>
          <a:p>
            <a:r>
              <a:rPr lang="en-US" dirty="0"/>
              <a:t>Social History</a:t>
            </a:r>
          </a:p>
          <a:p>
            <a:r>
              <a:rPr lang="en-US" dirty="0"/>
              <a:t>Radiological Results</a:t>
            </a:r>
          </a:p>
          <a:p>
            <a:r>
              <a:rPr lang="en-US" dirty="0"/>
              <a:t>Doctor Notes </a:t>
            </a:r>
          </a:p>
          <a:p>
            <a:endParaRPr lang="en-US" dirty="0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E31C7C16-5A59-E649-A366-6B0B2F328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766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C357-F37B-8D4D-81B7-5833114E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Encounter 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7140-DED1-9741-BCF8-D8951331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9"/>
            <a:ext cx="10972800" cy="45259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Encounters have an encounter ID that links the encounter context to </a:t>
            </a:r>
            <a:r>
              <a:rPr lang="en-US" i="1" dirty="0"/>
              <a:t>what </a:t>
            </a:r>
            <a:r>
              <a:rPr lang="en-US" dirty="0"/>
              <a:t>happened (diagnoses, tests etc.)</a:t>
            </a:r>
          </a:p>
          <a:p>
            <a:r>
              <a:rPr lang="en-US" dirty="0"/>
              <a:t>Three Basic Encounters: </a:t>
            </a:r>
          </a:p>
          <a:p>
            <a:pPr lvl="1"/>
            <a:r>
              <a:rPr lang="en-US" dirty="0"/>
              <a:t>Outpatient (AV - Ambulatory Visit) </a:t>
            </a:r>
          </a:p>
          <a:p>
            <a:pPr lvl="1"/>
            <a:r>
              <a:rPr lang="en-US" dirty="0"/>
              <a:t>Inpatient (IP)</a:t>
            </a:r>
          </a:p>
          <a:p>
            <a:pPr lvl="1"/>
            <a:r>
              <a:rPr lang="en-US" dirty="0"/>
              <a:t>Emergency Department (ED) </a:t>
            </a:r>
          </a:p>
          <a:p>
            <a:r>
              <a:rPr lang="en-US" dirty="0"/>
              <a:t>Other types of encounters can include telephone consults, emails etc.*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82870-5A08-6242-803F-2136101EA9A5}"/>
              </a:ext>
            </a:extLst>
          </p:cNvPr>
          <p:cNvSpPr txBox="1"/>
          <p:nvPr/>
        </p:nvSpPr>
        <p:spPr>
          <a:xfrm>
            <a:off x="4646950" y="6100805"/>
            <a:ext cx="7699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TeleHealth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becoming more prevalent (e.g. video calls with clinicians)</a:t>
            </a:r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4D61DEA2-8F84-7B44-B49C-BA9E7DCA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C357-F37B-8D4D-81B7-5833114E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Contextualizing Information For Encounters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7140-DED1-9741-BCF8-D89513314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When </a:t>
            </a:r>
            <a:r>
              <a:rPr lang="en-US" dirty="0"/>
              <a:t>someone seen (i.e. time stamps for arrival and departure) </a:t>
            </a:r>
          </a:p>
          <a:p>
            <a:r>
              <a:rPr lang="en-US" b="1" dirty="0"/>
              <a:t>Who </a:t>
            </a:r>
            <a:r>
              <a:rPr lang="en-US" dirty="0"/>
              <a:t>the patient saw (i.e. provider specialty, provider type) </a:t>
            </a:r>
          </a:p>
          <a:p>
            <a:r>
              <a:rPr lang="en-US" b="1" dirty="0"/>
              <a:t>Where </a:t>
            </a:r>
            <a:r>
              <a:rPr lang="en-US" dirty="0"/>
              <a:t>the patient was seen (i.e. clinic location, facility type) </a:t>
            </a:r>
          </a:p>
          <a:p>
            <a:r>
              <a:rPr lang="en-US" b="1" dirty="0"/>
              <a:t>What </a:t>
            </a:r>
            <a:r>
              <a:rPr lang="en-US" dirty="0"/>
              <a:t>happened (i.e. vital signs, labs taken, diagnoses made) </a:t>
            </a:r>
          </a:p>
          <a:p>
            <a:r>
              <a:rPr lang="en-US" dirty="0"/>
              <a:t>We don’t have good information on </a:t>
            </a:r>
            <a:r>
              <a:rPr lang="en-US" b="1" dirty="0"/>
              <a:t>Why </a:t>
            </a:r>
            <a:r>
              <a:rPr lang="en-US" dirty="0"/>
              <a:t>— diagnoses don’t often relate to “chief complaint” </a:t>
            </a:r>
          </a:p>
          <a:p>
            <a:endParaRPr lang="en-US" dirty="0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79B49871-BA03-8344-AFB7-8BEA5B461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8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C357-F37B-8D4D-81B7-5833114E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Elements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7140-DED1-9741-BCF8-D89513314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Patient Demographics </a:t>
            </a:r>
          </a:p>
          <a:p>
            <a:r>
              <a:rPr lang="en-US" dirty="0"/>
              <a:t>Encounters (Outpatient/Inpatient)</a:t>
            </a:r>
          </a:p>
          <a:p>
            <a:r>
              <a:rPr lang="en-US" dirty="0">
                <a:solidFill>
                  <a:schemeClr val="tx1"/>
                </a:solidFill>
              </a:rPr>
              <a:t>Diagnoses</a:t>
            </a:r>
          </a:p>
          <a:p>
            <a:r>
              <a:rPr lang="en-US" dirty="0"/>
              <a:t>Procedures</a:t>
            </a:r>
          </a:p>
          <a:p>
            <a:r>
              <a:rPr lang="en-US" dirty="0"/>
              <a:t>Lab Results</a:t>
            </a:r>
          </a:p>
          <a:p>
            <a:r>
              <a:rPr lang="en-US" dirty="0"/>
              <a:t>Vital Signs</a:t>
            </a:r>
          </a:p>
          <a:p>
            <a:r>
              <a:rPr lang="en-US" dirty="0"/>
              <a:t>Medications</a:t>
            </a:r>
          </a:p>
          <a:p>
            <a:r>
              <a:rPr lang="en-US" dirty="0"/>
              <a:t>Social History</a:t>
            </a:r>
          </a:p>
          <a:p>
            <a:r>
              <a:rPr lang="en-US" dirty="0"/>
              <a:t>Radiological Results</a:t>
            </a:r>
          </a:p>
          <a:p>
            <a:r>
              <a:rPr lang="en-US" dirty="0"/>
              <a:t>Doctor Notes </a:t>
            </a:r>
          </a:p>
          <a:p>
            <a:endParaRPr lang="en-US" dirty="0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4BAE7150-5395-9B42-ABDE-7867EAA9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10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C357-F37B-8D4D-81B7-5833114E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International Classification of Diseases (ICD)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7140-DED1-9741-BCF8-D89513314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to code all diagnoses that are made during a health encounter </a:t>
            </a:r>
          </a:p>
          <a:p>
            <a:r>
              <a:rPr lang="en-US" dirty="0"/>
              <a:t>In 2015 the US switched to the ICD-10 system (previous ICD-9) </a:t>
            </a:r>
          </a:p>
          <a:p>
            <a:r>
              <a:rPr lang="en-US" dirty="0"/>
              <a:t>ICD-9 had ∼13,000 unique codes, ICD-10 has ∼68,000 </a:t>
            </a:r>
          </a:p>
          <a:p>
            <a:r>
              <a:rPr lang="en-US" dirty="0"/>
              <a:t>Since these are used as billing codes, the codes can be manipulated to increase billing </a:t>
            </a:r>
          </a:p>
          <a:p>
            <a:r>
              <a:rPr lang="en-US" dirty="0"/>
              <a:t>Codes don’t always represent the primary concern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146EAF8F-B6F6-004C-A293-B072FDB05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4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EDE2D-3472-AC41-A3B6-6E0894886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ICD Codes Get Specific!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CC597-7EBD-974E-A510-956A6DEB7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V97.33XD: Sucked into jet engine, </a:t>
            </a:r>
          </a:p>
          <a:p>
            <a:pPr marL="0" indent="0">
              <a:buNone/>
            </a:pPr>
            <a:r>
              <a:rPr lang="en-US" sz="2400" b="1" dirty="0"/>
              <a:t>				subsequent encounter. 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W61.62XD: Struck by duck, </a:t>
            </a:r>
          </a:p>
          <a:p>
            <a:pPr marL="0" indent="0">
              <a:buNone/>
            </a:pPr>
            <a:r>
              <a:rPr lang="en-US" sz="2400" b="1" dirty="0"/>
              <a:t>				subsequent encounter.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F951E4-AE0A-1045-BDE1-44E943912DA4}"/>
              </a:ext>
            </a:extLst>
          </p:cNvPr>
          <p:cNvSpPr/>
          <p:nvPr/>
        </p:nvSpPr>
        <p:spPr>
          <a:xfrm>
            <a:off x="0" y="5795688"/>
            <a:ext cx="8469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https://www.healthcaredive.com/news/the-16-most-absurd-icd-10-codes/285737/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645969-480C-1E4C-B0C1-9EF89A684F30}"/>
              </a:ext>
            </a:extLst>
          </p:cNvPr>
          <p:cNvSpPr/>
          <p:nvPr/>
        </p:nvSpPr>
        <p:spPr>
          <a:xfrm>
            <a:off x="0" y="6124064"/>
            <a:ext cx="3501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https://www.icd10illustrated.com/index.html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E5AD0-A077-8E44-B85B-4173558A7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743" y="1592448"/>
            <a:ext cx="2870617" cy="2014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8A9132-4446-4C49-B096-527744BC6B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743" y="4095514"/>
            <a:ext cx="2870616" cy="19161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D84785-7ED4-F548-AD48-7A1BB13759EE}"/>
              </a:ext>
            </a:extLst>
          </p:cNvPr>
          <p:cNvSpPr/>
          <p:nvPr/>
        </p:nvSpPr>
        <p:spPr>
          <a:xfrm>
            <a:off x="-2496" y="5386450"/>
            <a:ext cx="96561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https://gizmodo.com/struck-by-a-duck-the-strangest-new-codes-in-the-new-me-1734073564</a:t>
            </a:r>
            <a:endParaRPr lang="en-US" sz="1400" dirty="0"/>
          </a:p>
        </p:txBody>
      </p:sp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31B164E7-4E4E-334F-80C2-20C51C15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27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C357-F37B-8D4D-81B7-5833114E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Structure Of ICD-10 Codes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C851B5-327B-784D-9CCE-8E3583C4A3D3}"/>
              </a:ext>
            </a:extLst>
          </p:cNvPr>
          <p:cNvSpPr/>
          <p:nvPr/>
        </p:nvSpPr>
        <p:spPr>
          <a:xfrm>
            <a:off x="43446" y="6124064"/>
            <a:ext cx="6052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MTT10"/>
              </a:rPr>
              <a:t>https: //www.icd10data.com/ICD10CM/Codes/I00-I99/I20-I25 </a:t>
            </a:r>
            <a:endParaRPr lang="en-US" dirty="0">
              <a:effectLst/>
            </a:endParaRPr>
          </a:p>
        </p:txBody>
      </p:sp>
      <p:pic>
        <p:nvPicPr>
          <p:cNvPr id="11265" name="Picture 1" descr="page24image42786528">
            <a:extLst>
              <a:ext uri="{FF2B5EF4-FFF2-40B4-BE49-F238E27FC236}">
                <a16:creationId xmlns:a16="http://schemas.microsoft.com/office/drawing/2014/main" id="{7BA65933-5FA7-994B-915B-3A4F385AF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723" y="1417639"/>
            <a:ext cx="5458691" cy="219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3E54B0-41A7-B64F-94DE-1F32F4849068}"/>
              </a:ext>
            </a:extLst>
          </p:cNvPr>
          <p:cNvSpPr/>
          <p:nvPr/>
        </p:nvSpPr>
        <p:spPr>
          <a:xfrm>
            <a:off x="43446" y="5858017"/>
            <a:ext cx="8329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https://www.who.int/classifications/icd/ICD-10_2nd_ed_volume2.pdf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7140-DED1-9741-BCF8-D8951331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429000"/>
            <a:ext cx="10972800" cy="4525961"/>
          </a:xfrm>
        </p:spPr>
        <p:txBody>
          <a:bodyPr>
            <a:normAutofit/>
          </a:bodyPr>
          <a:lstStyle/>
          <a:p>
            <a:r>
              <a:rPr lang="en-US" sz="2400" dirty="0"/>
              <a:t>Myocardial Infarction:</a:t>
            </a:r>
            <a:br>
              <a:rPr lang="en-US" sz="2400" dirty="0"/>
            </a:br>
            <a:r>
              <a:rPr lang="en-US" sz="2400" dirty="0"/>
              <a:t>I21 ⇒ Acute Myocardial Infarction </a:t>
            </a:r>
          </a:p>
          <a:p>
            <a:r>
              <a:rPr lang="en-US" sz="2400" dirty="0"/>
              <a:t>Subsequent numbers designate location of event, e.g. I21.01 ⇒ MI of left main coronary artery </a:t>
            </a:r>
          </a:p>
          <a:p>
            <a:r>
              <a:rPr lang="en-US" sz="2400" dirty="0"/>
              <a:t>I22 ⇒ Subsequent MI</a:t>
            </a:r>
            <a:br>
              <a:rPr lang="en-US" sz="2400" dirty="0"/>
            </a:br>
            <a:r>
              <a:rPr lang="en-US" sz="2400" dirty="0"/>
              <a:t>I23 ⇒ Complications of MI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Slide Number Placeholder 15">
            <a:extLst>
              <a:ext uri="{FF2B5EF4-FFF2-40B4-BE49-F238E27FC236}">
                <a16:creationId xmlns:a16="http://schemas.microsoft.com/office/drawing/2014/main" id="{191918F1-D936-634C-9F62-3CEE3BCF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890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BBE2F-A116-AE4C-ABEE-8BF4C383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the letter U not used in the original ICD 10 code set?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0F8F2B-65A2-1146-BED2-6A237370282D}"/>
              </a:ext>
            </a:extLst>
          </p:cNvPr>
          <p:cNvSpPr txBox="1">
            <a:spLocks/>
          </p:cNvSpPr>
          <p:nvPr/>
        </p:nvSpPr>
        <p:spPr>
          <a:xfrm>
            <a:off x="609600" y="1604972"/>
            <a:ext cx="10972800" cy="4525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6677" indent="-456677" algn="l" defTabSz="608901" rtl="0" eaLnBrk="1" latinLnBrk="0" hangingPunct="1">
              <a:spcBef>
                <a:spcPts val="300"/>
              </a:spcBef>
              <a:buFont typeface="Arial"/>
              <a:buChar char="•"/>
              <a:defRPr sz="3200" kern="1200">
                <a:solidFill>
                  <a:schemeClr val="bg1">
                    <a:lumMod val="50000"/>
                  </a:schemeClr>
                </a:solidFill>
                <a:latin typeface="Helvetica Neue"/>
                <a:ea typeface="+mn-ea"/>
                <a:cs typeface="+mn-cs"/>
              </a:defRPr>
            </a:lvl1pPr>
            <a:lvl2pPr marL="989463" indent="-380562" algn="l" defTabSz="608901" rtl="0" eaLnBrk="1" latinLnBrk="0" hangingPunct="1">
              <a:spcBef>
                <a:spcPts val="300"/>
              </a:spcBef>
              <a:buFont typeface="Arial"/>
              <a:buChar char="–"/>
              <a:defRPr sz="3200" kern="1200">
                <a:solidFill>
                  <a:schemeClr val="bg1">
                    <a:lumMod val="50000"/>
                  </a:schemeClr>
                </a:solidFill>
                <a:latin typeface="Helvetica Neue"/>
                <a:ea typeface="+mn-ea"/>
                <a:cs typeface="+mn-cs"/>
              </a:defRPr>
            </a:lvl2pPr>
            <a:lvl3pPr marL="1522251" indent="-304451" algn="l" defTabSz="608901" rtl="0" eaLnBrk="1" latinLnBrk="0" hangingPunct="1">
              <a:spcBef>
                <a:spcPts val="300"/>
              </a:spcBef>
              <a:buFont typeface="Arial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Helvetica Neue"/>
                <a:ea typeface="+mn-ea"/>
                <a:cs typeface="+mn-cs"/>
              </a:defRPr>
            </a:lvl3pPr>
            <a:lvl4pPr marL="2131152" indent="-304451" algn="l" defTabSz="608901" rtl="0" eaLnBrk="1" latinLnBrk="0" hangingPunct="1">
              <a:spcBef>
                <a:spcPts val="300"/>
              </a:spcBef>
              <a:buFont typeface="Arial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Helvetica Neue"/>
                <a:ea typeface="+mn-ea"/>
                <a:cs typeface="+mn-cs"/>
              </a:defRPr>
            </a:lvl4pPr>
            <a:lvl5pPr marL="2740053" indent="-304451" algn="l" defTabSz="608901" rtl="0" eaLnBrk="1" latinLnBrk="0" hangingPunct="1">
              <a:spcBef>
                <a:spcPts val="300"/>
              </a:spcBef>
              <a:buFont typeface="Arial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Helvetica Neue"/>
                <a:ea typeface="+mn-ea"/>
                <a:cs typeface="+mn-cs"/>
              </a:defRPr>
            </a:lvl5pPr>
            <a:lvl6pPr marL="3348954" indent="-304451" algn="l" defTabSz="608901" rtl="0" eaLnBrk="1" latinLnBrk="0" hangingPunct="1">
              <a:spcBef>
                <a:spcPct val="20000"/>
              </a:spcBef>
              <a:buFont typeface="Arial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7856" indent="-304451" algn="l" defTabSz="608901" rtl="0" eaLnBrk="1" latinLnBrk="0" hangingPunct="1">
              <a:spcBef>
                <a:spcPct val="20000"/>
              </a:spcBef>
              <a:buFont typeface="Arial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6755" indent="-304451" algn="l" defTabSz="608901" rtl="0" eaLnBrk="1" latinLnBrk="0" hangingPunct="1">
              <a:spcBef>
                <a:spcPct val="20000"/>
              </a:spcBef>
              <a:buFont typeface="Arial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5656" indent="-304451" algn="l" defTabSz="608901" rtl="0" eaLnBrk="1" latinLnBrk="0" hangingPunct="1">
              <a:spcBef>
                <a:spcPct val="20000"/>
              </a:spcBef>
              <a:buFont typeface="Arial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This letter was made available for future code set expansion- will be used for emergency code additions.</a:t>
            </a:r>
          </a:p>
          <a:p>
            <a:r>
              <a:rPr lang="en-US" sz="1800" dirty="0"/>
              <a:t>U06- Zika virus disease</a:t>
            </a:r>
          </a:p>
          <a:p>
            <a:r>
              <a:rPr lang="en-US" sz="1800" dirty="0"/>
              <a:t>U07.0 - Vaping-related disorder</a:t>
            </a:r>
          </a:p>
          <a:p>
            <a:r>
              <a:rPr lang="en-US" sz="1800" dirty="0"/>
              <a:t>U07. 1- COVID-19, virus identified - assigned to a disease diagnosis of COVID-19 confirmed by laboratory testing.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EAE1DF-D470-A442-925C-AF17641E3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125" y="3432223"/>
            <a:ext cx="4055110" cy="26213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8670E7-67D2-B142-B728-7BDE84D5EDAC}"/>
              </a:ext>
            </a:extLst>
          </p:cNvPr>
          <p:cNvSpPr/>
          <p:nvPr/>
        </p:nvSpPr>
        <p:spPr>
          <a:xfrm>
            <a:off x="0" y="6170095"/>
            <a:ext cx="118071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https://www.icd10monitor.com/memorizing-icd-10-cm-by-the-letters-part-3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FAE618-B520-3746-ACC8-83798D830F53}"/>
              </a:ext>
            </a:extLst>
          </p:cNvPr>
          <p:cNvSpPr/>
          <p:nvPr/>
        </p:nvSpPr>
        <p:spPr>
          <a:xfrm>
            <a:off x="0" y="5937030"/>
            <a:ext cx="96240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https://www.cdc.gov/nchs/data/icd/COVID-19-guidelines-final.pdf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8898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9666" y="2130428"/>
            <a:ext cx="11047750" cy="1470025"/>
          </a:xfrm>
        </p:spPr>
        <p:txBody>
          <a:bodyPr>
            <a:noAutofit/>
          </a:bodyPr>
          <a:lstStyle/>
          <a:p>
            <a:br>
              <a:rPr lang="en-US" sz="4400" dirty="0"/>
            </a:br>
            <a:r>
              <a:rPr lang="en-US" sz="4400" dirty="0"/>
              <a:t>Using </a:t>
            </a:r>
            <a:r>
              <a:rPr lang="en-US" sz="4400" dirty="0" err="1"/>
              <a:t>Github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Data Lineage: Electronic Health Records</a:t>
            </a:r>
            <a:br>
              <a:rPr lang="en-US" sz="4400" dirty="0"/>
            </a:b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432110"/>
            <a:ext cx="8534400" cy="1752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Lecture 6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0509813" y="6492874"/>
            <a:ext cx="16821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09/04/2019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C0C2-2628-4BC7-B4EC-5968BF3255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02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C357-F37B-8D4D-81B7-5833114E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Elements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7140-DED1-9741-BCF8-D89513314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Patient Demographics </a:t>
            </a:r>
          </a:p>
          <a:p>
            <a:r>
              <a:rPr lang="en-US" dirty="0"/>
              <a:t>Encounters (Outpatient/Inpatient)</a:t>
            </a:r>
          </a:p>
          <a:p>
            <a:r>
              <a:rPr lang="en-US" dirty="0"/>
              <a:t>Diagnoses</a:t>
            </a:r>
          </a:p>
          <a:p>
            <a:r>
              <a:rPr lang="en-US" dirty="0">
                <a:solidFill>
                  <a:schemeClr val="tx1"/>
                </a:solidFill>
              </a:rPr>
              <a:t>Procedures</a:t>
            </a:r>
          </a:p>
          <a:p>
            <a:r>
              <a:rPr lang="en-US" dirty="0"/>
              <a:t>Lab Results</a:t>
            </a:r>
          </a:p>
          <a:p>
            <a:r>
              <a:rPr lang="en-US" dirty="0"/>
              <a:t>Vital Signs</a:t>
            </a:r>
          </a:p>
          <a:p>
            <a:r>
              <a:rPr lang="en-US" dirty="0"/>
              <a:t>Medications</a:t>
            </a:r>
          </a:p>
          <a:p>
            <a:r>
              <a:rPr lang="en-US" dirty="0"/>
              <a:t>Social History</a:t>
            </a:r>
          </a:p>
          <a:p>
            <a:r>
              <a:rPr lang="en-US" dirty="0"/>
              <a:t>Radiological Results</a:t>
            </a:r>
          </a:p>
          <a:p>
            <a:r>
              <a:rPr lang="en-US" dirty="0"/>
              <a:t>Doctor Notes </a:t>
            </a:r>
          </a:p>
          <a:p>
            <a:endParaRPr lang="en-US" dirty="0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FF58D9E1-D759-8247-862E-65628D0E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589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C357-F37B-8D4D-81B7-5833114E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Current Procedural Terminology (CPT) Codes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7140-DED1-9741-BCF8-D89513314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CPT is coding system for what happened during an encounter </a:t>
            </a:r>
          </a:p>
          <a:p>
            <a:r>
              <a:rPr lang="en-US" dirty="0"/>
              <a:t>∼ 10,000 CPT codes in use</a:t>
            </a:r>
          </a:p>
          <a:p>
            <a:r>
              <a:rPr lang="en-US" dirty="0"/>
              <a:t>Also tied to reimbursements</a:t>
            </a:r>
          </a:p>
          <a:p>
            <a:r>
              <a:rPr lang="en-US" dirty="0"/>
              <a:t>Similar organizational systems as with ICD codes</a:t>
            </a:r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E8F2AF5A-2F18-2E47-9C9D-A3ADC3BC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4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C357-F37B-8D4D-81B7-5833114E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Elements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7140-DED1-9741-BCF8-D89513314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Patient Demographics </a:t>
            </a:r>
          </a:p>
          <a:p>
            <a:r>
              <a:rPr lang="en-US" dirty="0"/>
              <a:t>Encounters (Outpatient/Inpatient)</a:t>
            </a:r>
          </a:p>
          <a:p>
            <a:r>
              <a:rPr lang="en-US" dirty="0"/>
              <a:t>Diagnoses</a:t>
            </a:r>
          </a:p>
          <a:p>
            <a:r>
              <a:rPr lang="en-US" dirty="0"/>
              <a:t>Procedures</a:t>
            </a:r>
          </a:p>
          <a:p>
            <a:r>
              <a:rPr lang="en-US" dirty="0">
                <a:solidFill>
                  <a:schemeClr val="tx1"/>
                </a:solidFill>
              </a:rPr>
              <a:t>Lab Results</a:t>
            </a:r>
          </a:p>
          <a:p>
            <a:r>
              <a:rPr lang="en-US" dirty="0">
                <a:solidFill>
                  <a:schemeClr val="tx1"/>
                </a:solidFill>
              </a:rPr>
              <a:t>Vital Signs</a:t>
            </a:r>
          </a:p>
          <a:p>
            <a:r>
              <a:rPr lang="en-US" dirty="0"/>
              <a:t>Medications</a:t>
            </a:r>
          </a:p>
          <a:p>
            <a:r>
              <a:rPr lang="en-US" dirty="0"/>
              <a:t>Social History</a:t>
            </a:r>
          </a:p>
          <a:p>
            <a:r>
              <a:rPr lang="en-US" dirty="0"/>
              <a:t>Radiological Results</a:t>
            </a:r>
          </a:p>
          <a:p>
            <a:r>
              <a:rPr lang="en-US" dirty="0"/>
              <a:t>Doctor Notes </a:t>
            </a:r>
          </a:p>
          <a:p>
            <a:endParaRPr lang="en-US" dirty="0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4DC64009-20AB-134B-BD10-8F1C5918D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795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C786B-C14D-B046-B958-C386909E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Results &amp; Vital 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C720A-49E8-9543-AFD9-F76E2B4FD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 values and metadata </a:t>
            </a:r>
          </a:p>
          <a:p>
            <a:pPr lvl="1"/>
            <a:r>
              <a:rPr lang="en-US" dirty="0"/>
              <a:t>more typical tabular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F48BE1-27C1-1341-8A39-064128F85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487" y="1716334"/>
            <a:ext cx="5458513" cy="4293699"/>
          </a:xfrm>
          <a:prstGeom prst="rect">
            <a:avLst/>
          </a:prstGeom>
        </p:spPr>
      </p:pic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12B226D0-819F-E846-9A43-C69A6111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844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C357-F37B-8D4D-81B7-5833114E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Vitals and Laboratory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7140-DED1-9741-BCF8-D89513314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These measurements differentiate EHRs from administrative data </a:t>
            </a:r>
          </a:p>
          <a:p>
            <a:r>
              <a:rPr lang="en-US" dirty="0"/>
              <a:t>Modern systems have standardized the nomenclature of laboratory tests </a:t>
            </a:r>
          </a:p>
          <a:p>
            <a:r>
              <a:rPr lang="en-US" dirty="0"/>
              <a:t>An analytic concern is that these measurements are irregularly captured across encounters </a:t>
            </a:r>
          </a:p>
          <a:p>
            <a:r>
              <a:rPr lang="en-US" dirty="0"/>
              <a:t>For inpatient encounters these will often be captured multiple times over the encounter organized as a running tally called flowsheets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9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C357-F37B-8D4D-81B7-5833114E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Vitals Flowsheets </a:t>
            </a:r>
          </a:p>
        </p:txBody>
      </p:sp>
      <p:pic>
        <p:nvPicPr>
          <p:cNvPr id="12289" name="Picture 1" descr="page1image41978096">
            <a:extLst>
              <a:ext uri="{FF2B5EF4-FFF2-40B4-BE49-F238E27FC236}">
                <a16:creationId xmlns:a16="http://schemas.microsoft.com/office/drawing/2014/main" id="{FA5A389D-865A-E241-8FA1-AB1417C78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18" y="1417639"/>
            <a:ext cx="7730836" cy="484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D887901C-17C9-6742-A06E-5632D3B1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57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C357-F37B-8D4D-81B7-5833114E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Labs Flowsheets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46AEF-7186-E74F-ACEC-74B7C2952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41" y="1953491"/>
            <a:ext cx="11571318" cy="3616037"/>
          </a:xfrm>
          <a:prstGeom prst="rect">
            <a:avLst/>
          </a:prstGeom>
        </p:spPr>
      </p:pic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A4E6DD27-D6AD-BF4A-93D9-00AD3A3D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928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C357-F37B-8D4D-81B7-5833114E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Elements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7140-DED1-9741-BCF8-D89513314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Patient Demographics </a:t>
            </a:r>
          </a:p>
          <a:p>
            <a:r>
              <a:rPr lang="en-US" dirty="0"/>
              <a:t>Encounters (Outpatient/Inpatient)</a:t>
            </a:r>
          </a:p>
          <a:p>
            <a:r>
              <a:rPr lang="en-US" dirty="0"/>
              <a:t>Diagnoses</a:t>
            </a:r>
          </a:p>
          <a:p>
            <a:r>
              <a:rPr lang="en-US" dirty="0"/>
              <a:t>Procedures</a:t>
            </a:r>
          </a:p>
          <a:p>
            <a:r>
              <a:rPr lang="en-US" dirty="0"/>
              <a:t>Lab Results</a:t>
            </a:r>
          </a:p>
          <a:p>
            <a:r>
              <a:rPr lang="en-US" dirty="0"/>
              <a:t>Vital Signs</a:t>
            </a:r>
          </a:p>
          <a:p>
            <a:r>
              <a:rPr lang="en-US" dirty="0">
                <a:solidFill>
                  <a:schemeClr val="tx1"/>
                </a:solidFill>
              </a:rPr>
              <a:t>Medications</a:t>
            </a:r>
          </a:p>
          <a:p>
            <a:r>
              <a:rPr lang="en-US" dirty="0"/>
              <a:t>Social History</a:t>
            </a:r>
          </a:p>
          <a:p>
            <a:r>
              <a:rPr lang="en-US" dirty="0"/>
              <a:t>Radiological Results</a:t>
            </a:r>
          </a:p>
          <a:p>
            <a:r>
              <a:rPr lang="en-US" dirty="0"/>
              <a:t>Doctor Notes </a:t>
            </a:r>
          </a:p>
          <a:p>
            <a:endParaRPr lang="en-US" dirty="0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C6026316-6BFD-A947-B4F0-7F8C6FFD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9311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C357-F37B-8D4D-81B7-5833114E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Medications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7140-DED1-9741-BCF8-D8951331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4"/>
            <a:ext cx="11352551" cy="4525961"/>
          </a:xfrm>
        </p:spPr>
        <p:txBody>
          <a:bodyPr/>
          <a:lstStyle/>
          <a:p>
            <a:r>
              <a:rPr lang="en-US" dirty="0"/>
              <a:t>Medications are often captured in the EHR as “prescribed”</a:t>
            </a:r>
          </a:p>
          <a:p>
            <a:pPr lvl="1"/>
            <a:r>
              <a:rPr lang="en-US" dirty="0"/>
              <a:t>Does not necessarily mean a patient filled the prescription, or that they took the medication </a:t>
            </a:r>
          </a:p>
          <a:p>
            <a:r>
              <a:rPr lang="en-US" dirty="0"/>
              <a:t>Like diagnoses and procedures, captured medications can become diffuse and sparse </a:t>
            </a:r>
          </a:p>
          <a:p>
            <a:r>
              <a:rPr lang="en-US" dirty="0" err="1"/>
              <a:t>RxNorm</a:t>
            </a:r>
            <a:r>
              <a:rPr lang="en-US" dirty="0"/>
              <a:t> is a normalized naming system and can be used to organize medications into hierarchies 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0396ED-BF75-5A4C-8EC6-9B047583EB5B}"/>
              </a:ext>
            </a:extLst>
          </p:cNvPr>
          <p:cNvSpPr/>
          <p:nvPr/>
        </p:nvSpPr>
        <p:spPr>
          <a:xfrm>
            <a:off x="-1" y="6082549"/>
            <a:ext cx="96843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MTT10"/>
              </a:rPr>
              <a:t>https://</a:t>
            </a:r>
            <a:r>
              <a:rPr lang="en-US" sz="1600" dirty="0" err="1">
                <a:latin typeface="CMTT10"/>
              </a:rPr>
              <a:t>mor.nlm.nih.gov</a:t>
            </a:r>
            <a:r>
              <a:rPr lang="en-US" sz="1600" dirty="0">
                <a:latin typeface="CMTT10"/>
              </a:rPr>
              <a:t>/</a:t>
            </a:r>
            <a:r>
              <a:rPr lang="en-US" sz="1600" dirty="0" err="1">
                <a:latin typeface="CMTT10"/>
              </a:rPr>
              <a:t>RxNav</a:t>
            </a:r>
            <a:r>
              <a:rPr lang="en-US" sz="1600" dirty="0">
                <a:latin typeface="CMTT10"/>
              </a:rPr>
              <a:t>/</a:t>
            </a:r>
            <a:r>
              <a:rPr lang="en-US" sz="1600" dirty="0" err="1">
                <a:latin typeface="CMTT10"/>
              </a:rPr>
              <a:t>search?searchBy</a:t>
            </a:r>
            <a:r>
              <a:rPr lang="en-US" sz="1600" dirty="0">
                <a:latin typeface="CMTT10"/>
              </a:rPr>
              <a:t>=String&amp; </a:t>
            </a:r>
            <a:r>
              <a:rPr lang="en-US" sz="1600" dirty="0" err="1">
                <a:latin typeface="CMTT10"/>
              </a:rPr>
              <a:t>searchTerm</a:t>
            </a:r>
            <a:r>
              <a:rPr lang="en-US" sz="1600" dirty="0">
                <a:latin typeface="CMTT10"/>
              </a:rPr>
              <a:t>=acetaminophen </a:t>
            </a:r>
            <a:endParaRPr lang="en-US" sz="1600" dirty="0">
              <a:effectLst/>
            </a:endParaRPr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854D91ED-BC71-6B4F-B5A2-2C5F126D4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C60B4-F964-1F63-24C5-493E7B916658}"/>
              </a:ext>
            </a:extLst>
          </p:cNvPr>
          <p:cNvSpPr txBox="1"/>
          <p:nvPr/>
        </p:nvSpPr>
        <p:spPr>
          <a:xfrm>
            <a:off x="-1" y="5641447"/>
            <a:ext cx="6836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www.nlm.nih.gov</a:t>
            </a:r>
            <a:r>
              <a:rPr lang="en-US" dirty="0"/>
              <a:t>/research/</a:t>
            </a:r>
            <a:r>
              <a:rPr lang="en-US" dirty="0" err="1"/>
              <a:t>umls</a:t>
            </a:r>
            <a:r>
              <a:rPr lang="en-US" dirty="0"/>
              <a:t>/</a:t>
            </a:r>
            <a:r>
              <a:rPr lang="en-US" dirty="0" err="1"/>
              <a:t>rxnorm</a:t>
            </a:r>
            <a:r>
              <a:rPr lang="en-US" dirty="0"/>
              <a:t>/</a:t>
            </a:r>
            <a:r>
              <a:rPr lang="en-US" dirty="0" err="1"/>
              <a:t>overview.html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C357-F37B-8D4D-81B7-5833114E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Elements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7140-DED1-9741-BCF8-D89513314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Patient Demographics </a:t>
            </a:r>
          </a:p>
          <a:p>
            <a:r>
              <a:rPr lang="en-US" dirty="0"/>
              <a:t>Encounters (Outpatient/Inpatient)</a:t>
            </a:r>
          </a:p>
          <a:p>
            <a:r>
              <a:rPr lang="en-US" dirty="0"/>
              <a:t>Diagnoses</a:t>
            </a:r>
          </a:p>
          <a:p>
            <a:r>
              <a:rPr lang="en-US" dirty="0"/>
              <a:t>Procedures</a:t>
            </a:r>
          </a:p>
          <a:p>
            <a:r>
              <a:rPr lang="en-US" dirty="0"/>
              <a:t>Lab Results</a:t>
            </a:r>
          </a:p>
          <a:p>
            <a:r>
              <a:rPr lang="en-US" dirty="0"/>
              <a:t>Vital Signs</a:t>
            </a:r>
          </a:p>
          <a:p>
            <a:r>
              <a:rPr lang="en-US" dirty="0"/>
              <a:t>Medications</a:t>
            </a:r>
          </a:p>
          <a:p>
            <a:r>
              <a:rPr lang="en-US" dirty="0">
                <a:solidFill>
                  <a:schemeClr val="tx1"/>
                </a:solidFill>
              </a:rPr>
              <a:t>Social History</a:t>
            </a:r>
          </a:p>
          <a:p>
            <a:r>
              <a:rPr lang="en-US" dirty="0"/>
              <a:t>Radiological Results</a:t>
            </a:r>
          </a:p>
          <a:p>
            <a:r>
              <a:rPr lang="en-US" dirty="0"/>
              <a:t>Doctor Notes </a:t>
            </a:r>
          </a:p>
          <a:p>
            <a:endParaRPr lang="en-US" dirty="0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C6026316-6BFD-A947-B4F0-7F8C6FFD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162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542825"/>
            <a:ext cx="10363200" cy="1470025"/>
          </a:xfrm>
        </p:spPr>
        <p:txBody>
          <a:bodyPr/>
          <a:lstStyle/>
          <a:p>
            <a:r>
              <a:rPr lang="en-US" b="1" dirty="0" err="1"/>
              <a:t>Github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459165"/>
            <a:ext cx="8534400" cy="1752600"/>
          </a:xfrm>
        </p:spPr>
        <p:txBody>
          <a:bodyPr>
            <a:normAutofit/>
          </a:bodyPr>
          <a:lstStyle/>
          <a:p>
            <a:r>
              <a:rPr lang="en-US" dirty="0"/>
              <a:t>Recall that we use version control and code sharing software to support </a:t>
            </a:r>
            <a:r>
              <a:rPr lang="en-US" b="1" i="1" u="sng" dirty="0"/>
              <a:t>reproducible</a:t>
            </a:r>
            <a:r>
              <a:rPr lang="en-US" dirty="0"/>
              <a:t> data science!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C0C2-2628-4BC7-B4EC-5968BF3255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74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C357-F37B-8D4D-81B7-5833114E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Social Health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7140-DED1-9741-BCF8-D89513314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such as smoking status, drug and alcohol use, employment status, marital status etc. may be reported but typically isn’t reliable </a:t>
            </a:r>
          </a:p>
          <a:p>
            <a:r>
              <a:rPr lang="en-US" dirty="0"/>
              <a:t>Socio-economic status typically doesn’t exist but proxies can be used via primary payer or neighborhood address </a:t>
            </a:r>
          </a:p>
          <a:p>
            <a:r>
              <a:rPr lang="en-US" dirty="0"/>
              <a:t>There is a growing emphasis on capturing patient reported outcomes (PROs/e-PROs)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90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C357-F37B-8D4D-81B7-5833114E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Elements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7140-DED1-9741-BCF8-D89513314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Patient Demographics </a:t>
            </a:r>
          </a:p>
          <a:p>
            <a:r>
              <a:rPr lang="en-US" dirty="0"/>
              <a:t>Encounters (Outpatient/Inpatient)</a:t>
            </a:r>
          </a:p>
          <a:p>
            <a:r>
              <a:rPr lang="en-US" dirty="0"/>
              <a:t>Diagnoses</a:t>
            </a:r>
          </a:p>
          <a:p>
            <a:r>
              <a:rPr lang="en-US" dirty="0"/>
              <a:t>Procedures</a:t>
            </a:r>
          </a:p>
          <a:p>
            <a:r>
              <a:rPr lang="en-US" dirty="0"/>
              <a:t>Lab Results</a:t>
            </a:r>
          </a:p>
          <a:p>
            <a:r>
              <a:rPr lang="en-US" dirty="0"/>
              <a:t>Vital Signs</a:t>
            </a:r>
          </a:p>
          <a:p>
            <a:r>
              <a:rPr lang="en-US" dirty="0"/>
              <a:t>Medications</a:t>
            </a:r>
          </a:p>
          <a:p>
            <a:r>
              <a:rPr lang="en-US" dirty="0"/>
              <a:t>Social History</a:t>
            </a:r>
          </a:p>
          <a:p>
            <a:r>
              <a:rPr lang="en-US" dirty="0">
                <a:solidFill>
                  <a:schemeClr val="tx1"/>
                </a:solidFill>
              </a:rPr>
              <a:t>Radiological Results</a:t>
            </a:r>
          </a:p>
          <a:p>
            <a:r>
              <a:rPr lang="en-US" dirty="0">
                <a:solidFill>
                  <a:schemeClr val="tx1"/>
                </a:solidFill>
              </a:rPr>
              <a:t>Doctor Notes </a:t>
            </a:r>
          </a:p>
          <a:p>
            <a:endParaRPr lang="en-US" dirty="0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C6026316-6BFD-A947-B4F0-7F8C6FFD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13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C357-F37B-8D4D-81B7-5833114E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Unstructured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7140-DED1-9741-BCF8-D89513314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u="sng" dirty="0"/>
              <a:t>Structured Data</a:t>
            </a:r>
            <a:r>
              <a:rPr lang="en-US" i="1" dirty="0"/>
              <a:t> </a:t>
            </a:r>
            <a:r>
              <a:rPr lang="en-US" dirty="0"/>
              <a:t>refers to quantitative data in a “ready to analyze” format </a:t>
            </a:r>
          </a:p>
          <a:p>
            <a:r>
              <a:rPr lang="en-US" dirty="0"/>
              <a:t>Growing emphasis on incorporating </a:t>
            </a:r>
            <a:r>
              <a:rPr lang="en-US" i="1" u="sng" dirty="0"/>
              <a:t>unstructured data</a:t>
            </a:r>
            <a:r>
              <a:rPr lang="en-US" i="1" dirty="0"/>
              <a:t> </a:t>
            </a:r>
            <a:r>
              <a:rPr lang="en-US" dirty="0"/>
              <a:t>which requires some pre-processing</a:t>
            </a:r>
          </a:p>
          <a:p>
            <a:r>
              <a:rPr lang="en-US" dirty="0"/>
              <a:t>Examples of </a:t>
            </a:r>
            <a:r>
              <a:rPr lang="en-US" i="1" u="sng" dirty="0"/>
              <a:t>unstructured</a:t>
            </a:r>
            <a:r>
              <a:rPr lang="en-US" dirty="0"/>
              <a:t> EHR data include: </a:t>
            </a:r>
          </a:p>
          <a:p>
            <a:pPr lvl="1"/>
            <a:r>
              <a:rPr lang="en-US" dirty="0"/>
              <a:t>Notes </a:t>
            </a:r>
          </a:p>
          <a:p>
            <a:pPr lvl="1"/>
            <a:r>
              <a:rPr lang="en-US" dirty="0"/>
              <a:t>Images </a:t>
            </a:r>
          </a:p>
          <a:p>
            <a:pPr lvl="1"/>
            <a:r>
              <a:rPr lang="en-US" dirty="0"/>
              <a:t>Genetic data </a:t>
            </a:r>
          </a:p>
          <a:p>
            <a:endParaRPr lang="en-US" dirty="0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34E8E76E-42FA-0649-A18C-E19F2F6B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D035C-D047-7543-BC7E-FE401162F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In EHR Data Sets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BBEC0-CEEF-C04B-97A9-173333385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Data in EHRs are typically not </a:t>
            </a:r>
            <a:r>
              <a:rPr lang="en-US" sz="2800" i="1" dirty="0"/>
              <a:t>missing </a:t>
            </a:r>
            <a:r>
              <a:rPr lang="en-US" sz="2800" dirty="0"/>
              <a:t>but are </a:t>
            </a:r>
            <a:r>
              <a:rPr lang="en-US" sz="2800" i="1" dirty="0"/>
              <a:t>not collected </a:t>
            </a:r>
            <a:endParaRPr lang="en-US" sz="2800" dirty="0"/>
          </a:p>
          <a:p>
            <a:r>
              <a:rPr lang="en-US" sz="2800" dirty="0"/>
              <a:t>Data are Not Missing At Random (NMAR) - typical imputation strategies would not be appropriate</a:t>
            </a:r>
          </a:p>
          <a:p>
            <a:r>
              <a:rPr lang="en-US" sz="2800" dirty="0"/>
              <a:t>Often want to include proxy measures: </a:t>
            </a:r>
          </a:p>
          <a:p>
            <a:pPr lvl="1"/>
            <a:r>
              <a:rPr lang="en-US" sz="2800" dirty="0"/>
              <a:t>Missing categories</a:t>
            </a:r>
          </a:p>
          <a:p>
            <a:pPr lvl="1"/>
            <a:r>
              <a:rPr lang="en-US" sz="2800" dirty="0"/>
              <a:t>Number of previous encounters</a:t>
            </a:r>
          </a:p>
          <a:p>
            <a:pPr lvl="1"/>
            <a:r>
              <a:rPr lang="en-US" sz="2800" dirty="0"/>
              <a:t>Number of times a lab was tested or code was documented </a:t>
            </a:r>
          </a:p>
          <a:p>
            <a:r>
              <a:rPr lang="en-US" sz="2800" dirty="0"/>
              <a:t>Most typically provide missing categories for variables </a:t>
            </a:r>
          </a:p>
          <a:p>
            <a:endParaRPr lang="en-US" sz="2800" dirty="0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8F8E5A59-5A9D-6E48-B988-191A3BFB0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5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89B4-589B-704A-BE5B-33450B8D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4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Handling Informative Missing Data</a:t>
            </a:r>
            <a:br>
              <a:rPr lang="en-US" dirty="0"/>
            </a:br>
            <a:r>
              <a:rPr lang="en-US" dirty="0"/>
              <a:t>Laboratory 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B6C79-019A-7242-8D53-84BC1A9CF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669" y="1600204"/>
            <a:ext cx="10378190" cy="45259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Example: Modeling a lab value like blood glucose: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we have a high degree of missingness (&gt; 10%) and that missingness is informative (e.g. only diabetic patients have blood glucose measured), then we don’t want to simply impute the value </a:t>
            </a:r>
          </a:p>
          <a:p>
            <a:r>
              <a:rPr lang="en-US" dirty="0"/>
              <a:t>Instead we may choose to make a missingness category and then categorize the observed values </a:t>
            </a:r>
          </a:p>
          <a:p>
            <a:r>
              <a:rPr lang="en-US" dirty="0"/>
              <a:t>E.g. create a 4 level variable: Not taken, Normal Range, Above Normal, Below Normal</a:t>
            </a:r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254B2AA8-8FB8-B342-A369-A0D5CA476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8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CB4D8-6DCC-854A-8CAA-9B45324DC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Need For Computable Phenotypes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43425-B52E-A447-95BB-3BB65FEFF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EHR data do not have direct information on phenotypes</a:t>
            </a:r>
          </a:p>
          <a:p>
            <a:pPr lvl="1"/>
            <a:r>
              <a:rPr lang="en-US" sz="2800" dirty="0"/>
              <a:t>Phenotypes are difficult to define</a:t>
            </a:r>
          </a:p>
          <a:p>
            <a:endParaRPr lang="en-US" sz="2800" dirty="0"/>
          </a:p>
          <a:p>
            <a:r>
              <a:rPr lang="en-US" sz="2800" dirty="0"/>
              <a:t>“Problem Lists” exist but are not always reliable/consistent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We can develop data-driven algorithms to define disease states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The algorithms typically have high positive predictive value and specificity</a:t>
            </a:r>
            <a:r>
              <a:rPr lang="en-US" sz="2800" baseline="30000" dirty="0"/>
              <a:t>1</a:t>
            </a:r>
          </a:p>
          <a:p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4C6EB5-3122-314D-AF57-0ECDE5D22D99}"/>
              </a:ext>
            </a:extLst>
          </p:cNvPr>
          <p:cNvSpPr/>
          <p:nvPr/>
        </p:nvSpPr>
        <p:spPr>
          <a:xfrm>
            <a:off x="109927" y="5955691"/>
            <a:ext cx="11327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NimbusSanL"/>
              </a:rPr>
              <a:t>[1] Quan H, Li B, Saunders LD, Parsons GA, Nilsson CI, Alibhai A, </a:t>
            </a:r>
            <a:r>
              <a:rPr lang="en-US" sz="1200" dirty="0" err="1">
                <a:latin typeface="NimbusSanL"/>
              </a:rPr>
              <a:t>Ghali</a:t>
            </a:r>
            <a:r>
              <a:rPr lang="en-US" sz="1200" dirty="0">
                <a:latin typeface="NimbusSanL"/>
              </a:rPr>
              <a:t> WA; IMECCHI Investigators. Assessing validity of ICD-9-CM and ICD-10 administrative data in recording clinical conditions in a unique dually coded database. Health Serv Res. 2008 43(4):1424-41. </a:t>
            </a:r>
            <a:endParaRPr lang="en-US" sz="3600" dirty="0">
              <a:effectLst/>
            </a:endParaRPr>
          </a:p>
        </p:txBody>
      </p:sp>
      <p:sp>
        <p:nvSpPr>
          <p:cNvPr id="7" name="Slide Number Placeholder 15">
            <a:extLst>
              <a:ext uri="{FF2B5EF4-FFF2-40B4-BE49-F238E27FC236}">
                <a16:creationId xmlns:a16="http://schemas.microsoft.com/office/drawing/2014/main" id="{08273190-95DE-1E46-8A0D-2CB94C6E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9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2F5AC-147D-D647-8B78-1C2AC863E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04" y="1162647"/>
            <a:ext cx="7173192" cy="4958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678204-DCDF-8C4C-A02F-A99D40475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674" y="999629"/>
            <a:ext cx="3595628" cy="11430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is a Diabetic? 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2B9342-AB80-0A49-99D6-3739D3399C76}"/>
              </a:ext>
            </a:extLst>
          </p:cNvPr>
          <p:cNvSpPr/>
          <p:nvPr/>
        </p:nvSpPr>
        <p:spPr>
          <a:xfrm>
            <a:off x="43872" y="6076434"/>
            <a:ext cx="12593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DejaVuSans"/>
              </a:rPr>
              <a:t>Richesson</a:t>
            </a:r>
            <a:r>
              <a:rPr lang="en-US" sz="1050" dirty="0">
                <a:latin typeface="DejaVuSans"/>
              </a:rPr>
              <a:t> RL, </a:t>
            </a:r>
            <a:r>
              <a:rPr lang="en-US" sz="1050" dirty="0" err="1">
                <a:latin typeface="DejaVuSans"/>
              </a:rPr>
              <a:t>Rusincovitch</a:t>
            </a:r>
            <a:r>
              <a:rPr lang="en-US" sz="1050" dirty="0">
                <a:latin typeface="DejaVuSans"/>
              </a:rPr>
              <a:t> SA, </a:t>
            </a:r>
            <a:r>
              <a:rPr lang="en-US" sz="1050" dirty="0" err="1">
                <a:latin typeface="DejaVuSans"/>
              </a:rPr>
              <a:t>Wixted</a:t>
            </a:r>
            <a:r>
              <a:rPr lang="en-US" sz="1050" dirty="0">
                <a:latin typeface="DejaVuSans"/>
              </a:rPr>
              <a:t> D, Batch BC, Feinglos MN, Miranda ML, Hammond WE, </a:t>
            </a:r>
            <a:r>
              <a:rPr lang="en-US" sz="1050" dirty="0" err="1">
                <a:latin typeface="DejaVuSans"/>
              </a:rPr>
              <a:t>Califf</a:t>
            </a:r>
            <a:r>
              <a:rPr lang="en-US" sz="1050" dirty="0">
                <a:latin typeface="DejaVuSans"/>
              </a:rPr>
              <a:t> RM, Spratt SE. A Comparison of </a:t>
            </a:r>
            <a:r>
              <a:rPr lang="en-US" sz="1050" dirty="0" err="1">
                <a:latin typeface="DejaVuSans"/>
              </a:rPr>
              <a:t>Phenotyp</a:t>
            </a:r>
            <a:r>
              <a:rPr lang="en-US" sz="1050" dirty="0">
                <a:latin typeface="DejaVuSans"/>
              </a:rPr>
              <a:t> Definitions for Diabetes Mellitus. J Am Med Inf Assoc 2013 (</a:t>
            </a:r>
            <a:r>
              <a:rPr lang="en-US" sz="1050" dirty="0" err="1">
                <a:latin typeface="DejaVuSans"/>
              </a:rPr>
              <a:t>epub</a:t>
            </a:r>
            <a:r>
              <a:rPr lang="en-US" sz="1050" dirty="0">
                <a:latin typeface="DejaVuSans"/>
              </a:rPr>
              <a:t> ahead of print). http://</a:t>
            </a:r>
            <a:r>
              <a:rPr lang="en-US" sz="1050" dirty="0" err="1">
                <a:latin typeface="DejaVuSans"/>
              </a:rPr>
              <a:t>www.ncbi.nlm.nih.gov</a:t>
            </a:r>
            <a:r>
              <a:rPr lang="en-US" sz="1050" dirty="0">
                <a:latin typeface="DejaVuSans"/>
              </a:rPr>
              <a:t>/</a:t>
            </a:r>
            <a:r>
              <a:rPr lang="en-US" sz="1050" dirty="0" err="1">
                <a:latin typeface="DejaVuSans"/>
              </a:rPr>
              <a:t>pubmed</a:t>
            </a:r>
            <a:r>
              <a:rPr lang="en-US" sz="1050" dirty="0">
                <a:latin typeface="DejaVuSans"/>
              </a:rPr>
              <a:t>/24026307 </a:t>
            </a:r>
            <a:endParaRPr lang="en-US" sz="2800" dirty="0">
              <a:effectLst/>
            </a:endParaRPr>
          </a:p>
        </p:txBody>
      </p:sp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829F22AA-173B-B846-96D7-69785E3F5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56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2515182-17DA-9A45-8BA9-34D37A236F29}"/>
              </a:ext>
            </a:extLst>
          </p:cNvPr>
          <p:cNvSpPr txBox="1">
            <a:spLocks/>
          </p:cNvSpPr>
          <p:nvPr/>
        </p:nvSpPr>
        <p:spPr>
          <a:xfrm>
            <a:off x="364836" y="1964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08901" rtl="0" eaLnBrk="1" latinLnBrk="0" hangingPunct="1">
              <a:spcBef>
                <a:spcPct val="0"/>
              </a:spcBef>
              <a:buNone/>
              <a:defRPr sz="4800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000" dirty="0"/>
              <a:t>Challenges in Defining Phenotypes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209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0839D-D6DB-5F49-AD50-1D4374F73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Measurements Per Person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B83D7-0C35-0349-9B54-084E0B29B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3333B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Opportunities </a:t>
            </a:r>
            <a:endParaRPr lang="en-US" altLang="en-US" sz="28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Get to observe patient’s evolving health status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 frequent visits than a typical longitudinal study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Denser visit information 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8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3333B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Challenges </a:t>
            </a:r>
            <a:endParaRPr lang="en-US" altLang="en-US" sz="28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Visits are irregularly spaced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 ways to aggregate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can’t know what you don’t see in the data</a:t>
            </a:r>
            <a:endParaRPr lang="en-US" altLang="en-US" sz="54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70E1873-8013-FE4F-A46E-06B4C1182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482654CA-8077-B148-87FA-794496A3F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87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499E9-1CBD-7B4F-8FE6-A5B5A42AF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49FFD-E75F-6A40-9C3F-6FF69FE1A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Turning EHR data into analytic data is an involved process that requires many choices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 a biostatistician or biomedical data scientist, we may sit downstream of these choices and not get to test their impact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temporal structure of EHR data opens up the need for different analytic methods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4935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EEE88-3A77-2C4C-B79A-F41A2650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of Large Clinical or “Linked”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03A72-CE40-6146-8894-22BDD578C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Electronic health records and Claims data </a:t>
            </a:r>
          </a:p>
          <a:p>
            <a:pPr lvl="1"/>
            <a:r>
              <a:rPr lang="en-US" dirty="0"/>
              <a:t>Almost always need to pay or apply to have access</a:t>
            </a:r>
          </a:p>
          <a:p>
            <a:pPr lvl="2"/>
            <a:r>
              <a:rPr lang="en-US" dirty="0"/>
              <a:t>CMS “Snapshots”</a:t>
            </a:r>
          </a:p>
          <a:p>
            <a:pPr lvl="2"/>
            <a:r>
              <a:rPr lang="en-US" dirty="0">
                <a:hlinkClick r:id="rId3"/>
              </a:rPr>
              <a:t>Kaiser Permanente</a:t>
            </a:r>
            <a:r>
              <a:rPr lang="en-US" dirty="0"/>
              <a:t> (30 million people)</a:t>
            </a:r>
          </a:p>
          <a:p>
            <a:pPr lvl="2"/>
            <a:r>
              <a:rPr lang="en-US" dirty="0">
                <a:hlinkClick r:id="rId4"/>
              </a:rPr>
              <a:t>Optum</a:t>
            </a:r>
            <a:r>
              <a:rPr lang="en-US" dirty="0"/>
              <a:t> (216 million people)</a:t>
            </a:r>
          </a:p>
          <a:p>
            <a:pPr marL="608901" lvl="1" indent="0">
              <a:buNone/>
            </a:pPr>
            <a:endParaRPr lang="en-US" dirty="0"/>
          </a:p>
          <a:p>
            <a:r>
              <a:rPr lang="en-US" dirty="0"/>
              <a:t>Large Clinical Studies</a:t>
            </a:r>
          </a:p>
          <a:p>
            <a:pPr lvl="1"/>
            <a:r>
              <a:rPr lang="en-US" dirty="0"/>
              <a:t>DCRI</a:t>
            </a:r>
          </a:p>
          <a:p>
            <a:pPr lvl="1"/>
            <a:r>
              <a:rPr lang="en-US" dirty="0">
                <a:hlinkClick r:id="rId5"/>
              </a:rPr>
              <a:t>UK Biobank</a:t>
            </a:r>
            <a:r>
              <a:rPr lang="en-US" dirty="0"/>
              <a:t> (publicly-accessible)</a:t>
            </a:r>
          </a:p>
          <a:p>
            <a:pPr lvl="1"/>
            <a:r>
              <a:rPr lang="en-US" dirty="0">
                <a:hlinkClick r:id="rId6"/>
              </a:rPr>
              <a:t>All of Us</a:t>
            </a:r>
            <a:r>
              <a:rPr lang="en-US" dirty="0"/>
              <a:t> (publicly-accessible)</a:t>
            </a:r>
          </a:p>
          <a:p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MIMIC / PhysioNet</a:t>
            </a:r>
            <a:r>
              <a:rPr lang="en-US" dirty="0"/>
              <a:t> critical care database (publicly-accessible)</a:t>
            </a:r>
          </a:p>
          <a:p>
            <a:r>
              <a:rPr lang="en-US" dirty="0">
                <a:hlinkClick r:id="rId7"/>
              </a:rPr>
              <a:t>Health and Retirement Study (HRS)</a:t>
            </a:r>
            <a:endParaRPr lang="en-US" dirty="0"/>
          </a:p>
          <a:p>
            <a:r>
              <a:rPr lang="en-US" dirty="0">
                <a:hlinkClick r:id="rId8"/>
              </a:rPr>
              <a:t>NHANES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608901" lvl="1" indent="0">
              <a:buNone/>
            </a:pPr>
            <a:endParaRPr lang="en-US" dirty="0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4254EBEC-5C36-E74D-A657-41ED7864F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236" y="6492873"/>
            <a:ext cx="489528" cy="365125"/>
          </a:xfrm>
        </p:spPr>
        <p:txBody>
          <a:bodyPr/>
          <a:lstStyle/>
          <a:p>
            <a:fld id="{304E9A93-A78E-4C10-BBE3-4AB7A75BFB9E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2296A3A-D947-4346-98F0-63D31C89FC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9907" y="6492874"/>
            <a:ext cx="177209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08/30/2019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45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4B7BD-E264-45C3-8E15-4774ED10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D214-C008-49DF-BA84-9AA026F8F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is an open-source repository hosting service for code.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Variety of different </a:t>
            </a:r>
            <a:r>
              <a:rPr lang="en-US" dirty="0">
                <a:hlinkClick r:id="rId3"/>
              </a:rPr>
              <a:t>programming languages</a:t>
            </a:r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Keeps track of the various changes made to every iteration by using </a:t>
            </a:r>
            <a:r>
              <a:rPr lang="en-US" dirty="0">
                <a:hlinkClick r:id="rId4"/>
              </a:rPr>
              <a:t>git</a:t>
            </a:r>
            <a:r>
              <a:rPr lang="en-US" dirty="0"/>
              <a:t>, a revision control system that runs in the </a:t>
            </a:r>
            <a:r>
              <a:rPr lang="en-US" dirty="0">
                <a:hlinkClick r:id="rId5"/>
              </a:rPr>
              <a:t>command line interface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E1E56-21DE-0F4C-BB39-E8A186554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6528" y="182678"/>
            <a:ext cx="1326243" cy="13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86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8D14-4B0B-3C42-8F8D-DCC2EA6BA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37518"/>
            <a:ext cx="10972800" cy="1143000"/>
          </a:xfrm>
        </p:spPr>
        <p:txBody>
          <a:bodyPr/>
          <a:lstStyle/>
          <a:p>
            <a:r>
              <a:rPr lang="en-US" dirty="0"/>
              <a:t>Have a great afternoon!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4A625F2-D3DF-D72B-8A37-3508E46A93C7}"/>
              </a:ext>
            </a:extLst>
          </p:cNvPr>
          <p:cNvSpPr txBox="1">
            <a:spLocks/>
          </p:cNvSpPr>
          <p:nvPr/>
        </p:nvSpPr>
        <p:spPr>
          <a:xfrm>
            <a:off x="609600" y="373966"/>
            <a:ext cx="10972800" cy="3339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608901" rtl="0" eaLnBrk="1" latinLnBrk="0" hangingPunct="1">
              <a:spcBef>
                <a:spcPct val="0"/>
              </a:spcBef>
              <a:buNone/>
              <a:defRPr sz="4800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dirty="0"/>
              <a:t>Still looking for project group members?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Hang back for a few minutes after class, or send me an email</a:t>
            </a:r>
          </a:p>
        </p:txBody>
      </p:sp>
    </p:spTree>
    <p:extLst>
      <p:ext uri="{BB962C8B-B14F-4D97-AF65-F5344CB8AC3E}">
        <p14:creationId xmlns:p14="http://schemas.microsoft.com/office/powerpoint/2010/main" val="2275170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014B-7EE5-41D7-9961-40D5D9DA2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be using GitHub?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5EB53-EC0F-480D-B049-E8F71E9FE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&gt; 28 million users- huge network!</a:t>
            </a:r>
          </a:p>
          <a:p>
            <a:r>
              <a:rPr lang="en-US" dirty="0"/>
              <a:t>Allows for easy collaborations</a:t>
            </a:r>
          </a:p>
          <a:p>
            <a:r>
              <a:rPr lang="en-US" dirty="0"/>
              <a:t>Trackable</a:t>
            </a:r>
          </a:p>
          <a:p>
            <a:r>
              <a:rPr lang="en-US" dirty="0"/>
              <a:t>Enables you to become active in the community</a:t>
            </a:r>
          </a:p>
          <a:p>
            <a:r>
              <a:rPr lang="en-US" dirty="0"/>
              <a:t>Improve your attractiveness as a job candidate (a public portfolio of your work as a data scientist!)</a:t>
            </a:r>
          </a:p>
          <a:p>
            <a:r>
              <a:rPr lang="en-US" dirty="0"/>
              <a:t>~1GB/repository (file &lt;50-100MB)</a:t>
            </a:r>
          </a:p>
        </p:txBody>
      </p:sp>
    </p:spTree>
    <p:extLst>
      <p:ext uri="{BB962C8B-B14F-4D97-AF65-F5344CB8AC3E}">
        <p14:creationId xmlns:p14="http://schemas.microsoft.com/office/powerpoint/2010/main" val="2738833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79AE-B1C7-E348-9BEC-BB6F2D82B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Scenarios for Using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82731-312D-264F-85B2-934AEDA3C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want to track your own project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want to start working on someone else’s project</a:t>
            </a:r>
          </a:p>
        </p:txBody>
      </p:sp>
    </p:spTree>
    <p:extLst>
      <p:ext uri="{BB962C8B-B14F-4D97-AF65-F5344CB8AC3E}">
        <p14:creationId xmlns:p14="http://schemas.microsoft.com/office/powerpoint/2010/main" val="2285622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81F2B-A829-6E85-0701-41FA5D23C0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60C6C-B9CB-9F1A-BE1F-B79556E08A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F2AKaKNoTD1lqHgarQbOA">
            <a:extLst>
              <a:ext uri="{FF2B5EF4-FFF2-40B4-BE49-F238E27FC236}">
                <a16:creationId xmlns:a16="http://schemas.microsoft.com/office/drawing/2014/main" id="{D43B10AA-527D-6529-B9EA-CF61A9B4BE0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2002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01" id="{CDB9A8EC-4DE1-C945-A26B-DFEEE4279984}" vid="{1863F532-FC4A-F04C-8355-C1E31D589C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12048</TotalTime>
  <Words>2788</Words>
  <Application>Microsoft Office PowerPoint</Application>
  <PresentationFormat>Widescreen</PresentationFormat>
  <Paragraphs>507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4" baseType="lpstr">
      <vt:lpstr>Arial</vt:lpstr>
      <vt:lpstr>Calibri</vt:lpstr>
      <vt:lpstr>CMTT10</vt:lpstr>
      <vt:lpstr>CMTT8</vt:lpstr>
      <vt:lpstr>Consolas</vt:lpstr>
      <vt:lpstr>DejaVuSans</vt:lpstr>
      <vt:lpstr>Helvetica</vt:lpstr>
      <vt:lpstr>Helvetica Neue</vt:lpstr>
      <vt:lpstr>LiberationSans</vt:lpstr>
      <vt:lpstr>NimbusSanL</vt:lpstr>
      <vt:lpstr>Open Sans</vt:lpstr>
      <vt:lpstr>Verdana</vt:lpstr>
      <vt:lpstr>Wingdings</vt:lpstr>
      <vt:lpstr>2_Office Theme</vt:lpstr>
      <vt:lpstr>Quiz - 10 minutes   Start: 8:30am  Pens down: 8:40am    </vt:lpstr>
      <vt:lpstr>Reminders &amp; Upcoming Deadlines</vt:lpstr>
      <vt:lpstr>Note from last class:  Syntax for submitting your program to the cluster scheduler</vt:lpstr>
      <vt:lpstr> Using Github  Data Lineage: Electronic Health Records </vt:lpstr>
      <vt:lpstr>Github</vt:lpstr>
      <vt:lpstr>What is GitHub?</vt:lpstr>
      <vt:lpstr>Why should I be using GitHub?</vt:lpstr>
      <vt:lpstr>Two Scenarios for Using Git</vt:lpstr>
      <vt:lpstr>PowerPoint Presentation</vt:lpstr>
      <vt:lpstr>PowerPoint Presentation</vt:lpstr>
      <vt:lpstr>PowerPoint Presentation</vt:lpstr>
      <vt:lpstr>Git Commands</vt:lpstr>
      <vt:lpstr>Cloning a remote repo</vt:lpstr>
      <vt:lpstr> On your own:  Github Demo</vt:lpstr>
      <vt:lpstr>PowerPoint Presentation</vt:lpstr>
      <vt:lpstr>Data Lineage Electronic Health Records Data </vt:lpstr>
      <vt:lpstr>Biomedical Data Collection Modalities</vt:lpstr>
      <vt:lpstr>Electronic Health Records</vt:lpstr>
      <vt:lpstr>EHR Vendors </vt:lpstr>
      <vt:lpstr>What is the goal of the EHR?</vt:lpstr>
      <vt:lpstr>Why is the reduction of medical errors through EHRs debatable? Example: </vt:lpstr>
      <vt:lpstr>Why EHRs Are Useful For Clinical Research</vt:lpstr>
      <vt:lpstr>Limitations of using EHRs For Clinical Research</vt:lpstr>
      <vt:lpstr>What we can do with EHRs</vt:lpstr>
      <vt:lpstr>EHR Based Studies  </vt:lpstr>
      <vt:lpstr>Example Clinician EHR Interface</vt:lpstr>
      <vt:lpstr>Back End of EHRs</vt:lpstr>
      <vt:lpstr>Epic Data Model</vt:lpstr>
      <vt:lpstr>Data Elements </vt:lpstr>
      <vt:lpstr>Data Elements </vt:lpstr>
      <vt:lpstr>Demographics </vt:lpstr>
      <vt:lpstr>Data Elements </vt:lpstr>
      <vt:lpstr>Encounter Type </vt:lpstr>
      <vt:lpstr>Contextualizing Information For Encounters </vt:lpstr>
      <vt:lpstr>Data Elements </vt:lpstr>
      <vt:lpstr>International Classification of Diseases (ICD) Codes</vt:lpstr>
      <vt:lpstr>ICD Codes Get Specific!</vt:lpstr>
      <vt:lpstr>Structure Of ICD-10 Codes </vt:lpstr>
      <vt:lpstr>Why is the letter U not used in the original ICD 10 code set?</vt:lpstr>
      <vt:lpstr>Data Elements </vt:lpstr>
      <vt:lpstr>Current Procedural Terminology (CPT) Codes </vt:lpstr>
      <vt:lpstr>Data Elements </vt:lpstr>
      <vt:lpstr>Lab Results &amp; Vital Signs</vt:lpstr>
      <vt:lpstr>Vitals and Laboratory Data </vt:lpstr>
      <vt:lpstr>Vitals Flowsheets </vt:lpstr>
      <vt:lpstr>Labs Flowsheets </vt:lpstr>
      <vt:lpstr>Data Elements </vt:lpstr>
      <vt:lpstr>Medications </vt:lpstr>
      <vt:lpstr>Data Elements </vt:lpstr>
      <vt:lpstr>Social Health </vt:lpstr>
      <vt:lpstr>Data Elements </vt:lpstr>
      <vt:lpstr>Unstructured Data </vt:lpstr>
      <vt:lpstr>Missing Data In EHR Data Sets </vt:lpstr>
      <vt:lpstr>Handling Informative Missing Data Laboratory Data </vt:lpstr>
      <vt:lpstr>Need For Computable Phenotypes </vt:lpstr>
      <vt:lpstr>What is a Diabetic? </vt:lpstr>
      <vt:lpstr>Multiple Measurements Per Person </vt:lpstr>
      <vt:lpstr>Summary</vt:lpstr>
      <vt:lpstr>Examples of Large Clinical or “Linked” Datasets</vt:lpstr>
      <vt:lpstr>Have a great afternoon!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Jessilyn Dunn, Ph.D.</dc:creator>
  <cp:lastModifiedBy>Jefferson Bercaw</cp:lastModifiedBy>
  <cp:revision>247</cp:revision>
  <dcterms:created xsi:type="dcterms:W3CDTF">2019-04-10T14:59:35Z</dcterms:created>
  <dcterms:modified xsi:type="dcterms:W3CDTF">2023-01-31T14:17:35Z</dcterms:modified>
</cp:coreProperties>
</file>